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2" r:id="rId3"/>
    <p:sldId id="325" r:id="rId4"/>
    <p:sldId id="295" r:id="rId5"/>
    <p:sldId id="296" r:id="rId6"/>
    <p:sldId id="300" r:id="rId7"/>
    <p:sldId id="327" r:id="rId8"/>
    <p:sldId id="303" r:id="rId9"/>
    <p:sldId id="333" r:id="rId10"/>
    <p:sldId id="293" r:id="rId11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9F"/>
    <a:srgbClr val="95A3C6"/>
    <a:srgbClr val="FDAFAF"/>
    <a:srgbClr val="FE8DAD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ustomXml" Target="../customXml/item3.xml"/><Relationship Id="rId18" Type="http://schemas.openxmlformats.org/officeDocument/2006/relationships/customXml" Target="../customXml/item2.xml"/><Relationship Id="rId17" Type="http://schemas.openxmlformats.org/officeDocument/2006/relationships/customXml" Target="../customXml/item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5931E-1654-4B73-89B2-8E333D9C42E0}" type="doc">
      <dgm:prSet loTypeId="list" loCatId="list" qsTypeId="urn:microsoft.com/office/officeart/2005/8/quickstyle/simple2" qsCatId="simple" csTypeId="urn:microsoft.com/office/officeart/2005/8/colors/accent0_3" csCatId="accent1" phldr="0"/>
      <dgm:spPr/>
      <dgm:t>
        <a:bodyPr/>
        <a:p>
          <a:endParaRPr lang="en-US"/>
        </a:p>
      </dgm:t>
    </dgm:pt>
    <dgm:pt modelId="{90DDC401-903F-495B-A387-FFA8A45891F6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IWL</a:t>
          </a:r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/>
          </a:r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  <a:sym typeface="+mn-ea"/>
          </a:endParaRPr>
        </a:p>
      </dgm:t>
    </dgm:pt>
    <dgm:pt modelId="{C8BB0B8A-C63A-4F83-B8DD-3A7CE259E4EE}" cxnId="{13665F97-C00E-400D-A9C1-951110964BB2}" type="parTrans">
      <dgm:prSet/>
      <dgm:spPr/>
      <dgm:t>
        <a:bodyPr/>
        <a:p>
          <a:endParaRPr lang="en-US"/>
        </a:p>
      </dgm:t>
    </dgm:pt>
    <dgm:pt modelId="{35E5E878-0907-4014-9CFA-56AEFE6C22E5}" cxnId="{13665F97-C00E-400D-A9C1-951110964BB2}" type="sibTrans">
      <dgm:prSet/>
      <dgm:spPr/>
      <dgm:t>
        <a:bodyPr/>
        <a:p>
          <a:endParaRPr lang="en-US"/>
        </a:p>
      </dgm:t>
    </dgm:pt>
    <dgm:pt modelId="{E08CEB0C-E37F-4DCA-A8EA-4B2CD3AD7754}">
      <dgm:prSet phldrT="[Text]"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weight loss &lt;20%</a:t>
          </a:r>
          <a:r>
            <a:rPr lang="en-US" sz="16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of the initial weight or that does not shift the patient to a class of obesity dif</a:t>
          </a:r>
          <a:r>
            <a:rPr lang="it-IT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erent from the initial one or that does not lead to control clinically signifcant metabolic complications.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BCC77-44E9-4065-8A2F-90CD32DE34E3}" cxnId="{5E750AAD-EBD3-4E0B-8CDD-88EE4C9182D0}" type="parTrans">
      <dgm:prSet/>
      <dgm:spPr/>
      <dgm:t>
        <a:bodyPr/>
        <a:p>
          <a:endParaRPr lang="en-US"/>
        </a:p>
      </dgm:t>
    </dgm:pt>
    <dgm:pt modelId="{41FED480-3E2E-47A2-B997-02D527BC8082}" cxnId="{5E750AAD-EBD3-4E0B-8CDD-88EE4C9182D0}" type="sibTrans">
      <dgm:prSet/>
      <dgm:spPr/>
      <dgm:t>
        <a:bodyPr/>
        <a:p>
          <a:endParaRPr lang="en-US"/>
        </a:p>
      </dgm:t>
    </dgm:pt>
    <dgm:pt modelId="{A6685E83-BEEC-49B3-B40A-539E2C0D7A1A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S</a:t>
          </a:r>
          <a:r>
            <a:rPr lang="it-IT" altLang="en-US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ignifica</a:t>
          </a:r>
          <a:r>
            <a:rPr lang="it-IT" altLang="en-US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nt</a:t>
          </a:r>
          <a:r>
            <a:rPr lang="it-IT" altLang="en-US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it-IT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WR </a:t>
          </a:r>
          <a:r>
            <a:rPr lang="it-IT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/>
          </a:r>
          <a:endParaRPr lang="it-IT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  <a:sym typeface="+mn-ea"/>
          </a:endParaRPr>
        </a:p>
      </dgm:t>
    </dgm:pt>
    <dgm:pt modelId="{FECC43A3-D59E-4EE1-9557-8FBB90D5B362}" cxnId="{A94CC0EF-83A7-4A61-9836-91747C793CBA}" type="parTrans">
      <dgm:prSet/>
      <dgm:spPr/>
      <dgm:t>
        <a:bodyPr/>
        <a:p>
          <a:endParaRPr lang="en-US"/>
        </a:p>
      </dgm:t>
    </dgm:pt>
    <dgm:pt modelId="{68BB6C9A-B7F0-43A0-955B-FC8C4D4009BF}" cxnId="{A94CC0EF-83A7-4A61-9836-91747C793CBA}" type="sibTrans">
      <dgm:prSet/>
      <dgm:spPr/>
      <dgm:t>
        <a:bodyPr/>
        <a:p>
          <a:endParaRPr lang="en-US"/>
        </a:p>
      </dgm:t>
    </dgm:pt>
    <dgm:pt modelId="{CBA50553-63FA-4B5A-9888-EDDBA06CA593}">
      <dgm:prSet phldrT="[Text]"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any weight regained by the </a:t>
          </a:r>
          <a:r>
            <a:rPr lang="en-US" sz="1800" i="1">
              <a:latin typeface="Times New Roman" panose="02020603050405020304" pitchFamily="18" charset="0"/>
              <a:cs typeface="Times New Roman" panose="02020603050405020304" pitchFamily="18" charset="0"/>
            </a:rPr>
            <a:t>nadir 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that 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lends 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itself to the value or is very close to the initial value (f</a:t>
          </a:r>
          <a:r>
            <a:rPr lang="it-IT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rst evaluation) with a detrimental ef</a:t>
          </a:r>
          <a:r>
            <a:rPr lang="it-IT" alt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ect on the quality of life or involving clinically 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inadequate 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>control of metabolic complications.</a:t>
          </a:r>
          <a:r>
            <a:rPr lang="en-US" sz="140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2772F-165D-4B56-ACC2-969CBF53B0A8}" cxnId="{55178FB8-CBC3-4CE2-95D2-CF67C91778BE}" type="parTrans">
      <dgm:prSet/>
      <dgm:spPr/>
      <dgm:t>
        <a:bodyPr/>
        <a:p>
          <a:endParaRPr lang="en-US"/>
        </a:p>
      </dgm:t>
    </dgm:pt>
    <dgm:pt modelId="{7BFD1607-7356-4D3D-A829-75D002A3A4B0}" cxnId="{55178FB8-CBC3-4CE2-95D2-CF67C91778BE}" type="sibTrans">
      <dgm:prSet/>
      <dgm:spPr/>
      <dgm:t>
        <a:bodyPr/>
        <a:p>
          <a:endParaRPr lang="en-US"/>
        </a:p>
      </dgm:t>
    </dgm:pt>
    <dgm:pt modelId="{D5935282-3C7C-4F88-A1AE-C27DB8591514}" type="pres">
      <dgm:prSet presAssocID="{2E15931E-1654-4B73-89B2-8E333D9C42E0}" presName="Name0" presStyleCnt="0">
        <dgm:presLayoutVars>
          <dgm:dir/>
          <dgm:animLvl val="lvl"/>
          <dgm:resizeHandles val="exact"/>
        </dgm:presLayoutVars>
      </dgm:prSet>
      <dgm:spPr/>
    </dgm:pt>
    <dgm:pt modelId="{E61486FD-113E-4C87-8ADF-B1A8E2A84801}" type="pres">
      <dgm:prSet presAssocID="{90DDC401-903F-495B-A387-FFA8A45891F6}" presName="linNode" presStyleCnt="0"/>
      <dgm:spPr/>
    </dgm:pt>
    <dgm:pt modelId="{96BE2B31-D87C-43E1-BE64-4C27B13F4AA4}" type="pres">
      <dgm:prSet presAssocID="{90DDC401-903F-495B-A387-FFA8A45891F6}" presName="parentText" presStyleLbl="node1" presStyleIdx="0" presStyleCnt="2" custScaleX="61998" custScaleY="85698">
        <dgm:presLayoutVars>
          <dgm:chMax val="1"/>
          <dgm:bulletEnabled val="1"/>
        </dgm:presLayoutVars>
      </dgm:prSet>
      <dgm:spPr/>
    </dgm:pt>
    <dgm:pt modelId="{DD9406C3-FC80-4468-A55B-122D744D43F0}" type="pres">
      <dgm:prSet presAssocID="{90DDC401-903F-495B-A387-FFA8A45891F6}" presName="descendantText" presStyleLbl="alignAccFollowNode1" presStyleIdx="0" presStyleCnt="2" custScaleX="126560">
        <dgm:presLayoutVars>
          <dgm:bulletEnabled val="1"/>
        </dgm:presLayoutVars>
      </dgm:prSet>
      <dgm:spPr/>
    </dgm:pt>
    <dgm:pt modelId="{F1941F29-E51C-4282-956D-50CFAFAEB9B8}" type="pres">
      <dgm:prSet presAssocID="{35E5E878-0907-4014-9CFA-56AEFE6C22E5}" presName="sp" presStyleCnt="0"/>
      <dgm:spPr/>
    </dgm:pt>
    <dgm:pt modelId="{B589D1EC-5156-4FB2-BB1C-8E1290A868B9}" type="pres">
      <dgm:prSet presAssocID="{A6685E83-BEEC-49B3-B40A-539E2C0D7A1A}" presName="linNode" presStyleCnt="0"/>
      <dgm:spPr/>
    </dgm:pt>
    <dgm:pt modelId="{EBD335B5-8308-49CB-9630-99D852747B1F}" type="pres">
      <dgm:prSet presAssocID="{A6685E83-BEEC-49B3-B40A-539E2C0D7A1A}" presName="parentText" presStyleLbl="node1" presStyleIdx="1" presStyleCnt="2" custScaleX="62476" custScaleY="80165">
        <dgm:presLayoutVars>
          <dgm:chMax val="1"/>
          <dgm:bulletEnabled val="1"/>
        </dgm:presLayoutVars>
      </dgm:prSet>
      <dgm:spPr/>
    </dgm:pt>
    <dgm:pt modelId="{6EB2A58E-CA03-4F76-94B6-D8FE50231963}" type="pres">
      <dgm:prSet presAssocID="{A6685E83-BEEC-49B3-B40A-539E2C0D7A1A}" presName="descendantText" presStyleLbl="alignAccFollowNode1" presStyleIdx="1" presStyleCnt="2" custScaleX="121133">
        <dgm:presLayoutVars>
          <dgm:bulletEnabled val="1"/>
        </dgm:presLayoutVars>
      </dgm:prSet>
      <dgm:spPr/>
    </dgm:pt>
  </dgm:ptLst>
  <dgm:cxnLst>
    <dgm:cxn modelId="{13665F97-C00E-400D-A9C1-951110964BB2}" srcId="{2E15931E-1654-4B73-89B2-8E333D9C42E0}" destId="{90DDC401-903F-495B-A387-FFA8A45891F6}" srcOrd="0" destOrd="0" parTransId="{C8BB0B8A-C63A-4F83-B8DD-3A7CE259E4EE}" sibTransId="{35E5E878-0907-4014-9CFA-56AEFE6C22E5}"/>
    <dgm:cxn modelId="{5E750AAD-EBD3-4E0B-8CDD-88EE4C9182D0}" srcId="{90DDC401-903F-495B-A387-FFA8A45891F6}" destId="{E08CEB0C-E37F-4DCA-A8EA-4B2CD3AD7754}" srcOrd="0" destOrd="0" parTransId="{FB4BCC77-44E9-4065-8A2F-90CD32DE34E3}" sibTransId="{41FED480-3E2E-47A2-B997-02D527BC8082}"/>
    <dgm:cxn modelId="{A94CC0EF-83A7-4A61-9836-91747C793CBA}" srcId="{2E15931E-1654-4B73-89B2-8E333D9C42E0}" destId="{A6685E83-BEEC-49B3-B40A-539E2C0D7A1A}" srcOrd="1" destOrd="0" parTransId="{FECC43A3-D59E-4EE1-9557-8FBB90D5B362}" sibTransId="{68BB6C9A-B7F0-43A0-955B-FC8C4D4009BF}"/>
    <dgm:cxn modelId="{55178FB8-CBC3-4CE2-95D2-CF67C91778BE}" srcId="{A6685E83-BEEC-49B3-B40A-539E2C0D7A1A}" destId="{CBA50553-63FA-4B5A-9888-EDDBA06CA593}" srcOrd="0" destOrd="1" parTransId="{73E2772F-165D-4B56-ACC2-969CBF53B0A8}" sibTransId="{7BFD1607-7356-4D3D-A829-75D002A3A4B0}"/>
    <dgm:cxn modelId="{E63A8710-C63F-45D1-B24A-C4EAC03F6371}" type="presOf" srcId="{2E15931E-1654-4B73-89B2-8E333D9C42E0}" destId="{D5935282-3C7C-4F88-A1AE-C27DB8591514}" srcOrd="0" destOrd="0" presId="urn:microsoft.com/office/officeart/2005/8/layout/vList5"/>
    <dgm:cxn modelId="{6A8E9906-D47A-4CC4-A9F6-3E28352FE176}" type="presParOf" srcId="{D5935282-3C7C-4F88-A1AE-C27DB8591514}" destId="{E61486FD-113E-4C87-8ADF-B1A8E2A84801}" srcOrd="0" destOrd="0" presId="urn:microsoft.com/office/officeart/2005/8/layout/vList5"/>
    <dgm:cxn modelId="{7C36B28F-396F-45AD-9A3E-63BFD2A9B57A}" type="presParOf" srcId="{E61486FD-113E-4C87-8ADF-B1A8E2A84801}" destId="{96BE2B31-D87C-43E1-BE64-4C27B13F4AA4}" srcOrd="0" destOrd="0" presId="urn:microsoft.com/office/officeart/2005/8/layout/vList5"/>
    <dgm:cxn modelId="{2AE26F4C-C755-4475-9578-8DB41A5715B2}" type="presOf" srcId="{90DDC401-903F-495B-A387-FFA8A45891F6}" destId="{96BE2B31-D87C-43E1-BE64-4C27B13F4AA4}" srcOrd="0" destOrd="0" presId="urn:microsoft.com/office/officeart/2005/8/layout/vList5"/>
    <dgm:cxn modelId="{15BD3EED-4228-4DD2-AB8C-1F9E1BF532F2}" type="presParOf" srcId="{E61486FD-113E-4C87-8ADF-B1A8E2A84801}" destId="{DD9406C3-FC80-4468-A55B-122D744D43F0}" srcOrd="1" destOrd="0" presId="urn:microsoft.com/office/officeart/2005/8/layout/vList5"/>
    <dgm:cxn modelId="{6912E726-338D-44D6-B98E-2B18DF05AF3C}" type="presOf" srcId="{E08CEB0C-E37F-4DCA-A8EA-4B2CD3AD7754}" destId="{DD9406C3-FC80-4468-A55B-122D744D43F0}" srcOrd="0" destOrd="0" presId="urn:microsoft.com/office/officeart/2005/8/layout/vList5"/>
    <dgm:cxn modelId="{7272E7CF-FA0C-4C8C-B6C2-7BA2B67B16C4}" type="presParOf" srcId="{D5935282-3C7C-4F88-A1AE-C27DB8591514}" destId="{F1941F29-E51C-4282-956D-50CFAFAEB9B8}" srcOrd="1" destOrd="0" presId="urn:microsoft.com/office/officeart/2005/8/layout/vList5"/>
    <dgm:cxn modelId="{50476C8E-B0B5-4859-916D-866A3DE88EB6}" type="presParOf" srcId="{D5935282-3C7C-4F88-A1AE-C27DB8591514}" destId="{B589D1EC-5156-4FB2-BB1C-8E1290A868B9}" srcOrd="2" destOrd="0" presId="urn:microsoft.com/office/officeart/2005/8/layout/vList5"/>
    <dgm:cxn modelId="{E80DC8EA-8727-4E5B-BF46-75183E530001}" type="presParOf" srcId="{B589D1EC-5156-4FB2-BB1C-8E1290A868B9}" destId="{EBD335B5-8308-49CB-9630-99D852747B1F}" srcOrd="0" destOrd="2" presId="urn:microsoft.com/office/officeart/2005/8/layout/vList5"/>
    <dgm:cxn modelId="{4E958DA6-A052-4AC5-ABB5-EF77D19B1F80}" type="presOf" srcId="{A6685E83-BEEC-49B3-B40A-539E2C0D7A1A}" destId="{EBD335B5-8308-49CB-9630-99D852747B1F}" srcOrd="0" destOrd="0" presId="urn:microsoft.com/office/officeart/2005/8/layout/vList5"/>
    <dgm:cxn modelId="{D2E4B5A6-74C1-4772-AC78-55FF5B4B1E9C}" type="presParOf" srcId="{B589D1EC-5156-4FB2-BB1C-8E1290A868B9}" destId="{6EB2A58E-CA03-4F76-94B6-D8FE50231963}" srcOrd="1" destOrd="2" presId="urn:microsoft.com/office/officeart/2005/8/layout/vList5"/>
    <dgm:cxn modelId="{082AFD2E-E86B-4853-AF26-9AAD994F293F}" type="presOf" srcId="{CBA50553-63FA-4B5A-9888-EDDBA06CA593}" destId="{6EB2A58E-CA03-4F76-94B6-D8FE5023196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F747F6-A844-4E8F-A0A0-423B86FE2B27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BE1D93E0-1064-4E35-84F1-274817A8FA14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i="1"/>
            <a:t>T</a:t>
          </a:r>
          <a:r>
            <a:rPr lang="it-IT" altLang="en-US" i="1"/>
            <a:t>iming </a:t>
          </a:r>
          <a:r>
            <a:rPr lang="it-IT" altLang="en-US"/>
            <a:t>FU</a:t>
          </a:r>
          <a:endParaRPr lang="it-IT" altLang="en-US"/>
        </a:p>
      </dgm:t>
    </dgm:pt>
    <dgm:pt modelId="{B76F6F1F-7313-47A5-BC2E-994D915C21FA}" cxnId="{149ABCA6-C25E-430F-B43B-951D97E566FC}" type="parTrans">
      <dgm:prSet/>
      <dgm:spPr/>
      <dgm:t>
        <a:bodyPr/>
        <a:p>
          <a:endParaRPr lang="en-US"/>
        </a:p>
      </dgm:t>
    </dgm:pt>
    <dgm:pt modelId="{485E5104-1EB8-413E-A70E-ADACDF839B14}" cxnId="{149ABCA6-C25E-430F-B43B-951D97E566FC}" type="sibTrans">
      <dgm:prSet/>
      <dgm:spPr/>
      <dgm:t>
        <a:bodyPr/>
        <a:p>
          <a:endParaRPr lang="en-US"/>
        </a:p>
      </dgm:t>
    </dgm:pt>
    <dgm:pt modelId="{C850D67D-D455-40F2-BF40-958244ECBECF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Tipo di BS</a:t>
          </a:r>
          <a:endParaRPr lang="it-IT" altLang="en-US"/>
        </a:p>
      </dgm:t>
    </dgm:pt>
    <dgm:pt modelId="{815BEECE-237C-451B-AD1A-99AD91077DC5}" cxnId="{627A3C6B-5791-418C-9DD9-881FBFBC0C6E}" type="parTrans">
      <dgm:prSet/>
      <dgm:spPr/>
      <dgm:t>
        <a:bodyPr/>
        <a:p>
          <a:endParaRPr lang="en-US"/>
        </a:p>
      </dgm:t>
    </dgm:pt>
    <dgm:pt modelId="{440047A4-99C5-4142-9A9A-791B1494D18D}" cxnId="{627A3C6B-5791-418C-9DD9-881FBFBC0C6E}" type="sibTrans">
      <dgm:prSet/>
      <dgm:spPr/>
      <dgm:t>
        <a:bodyPr/>
        <a:p>
          <a:endParaRPr lang="en-US"/>
        </a:p>
      </dgm:t>
    </dgm:pt>
    <dgm:pt modelId="{B8C84936-1FF8-491C-957F-E93A0D56BE72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M</a:t>
          </a:r>
          <a:r>
            <a:rPr lang="it-IT" altLang="en-US"/>
            <a:t>etodi di valutazione</a:t>
          </a:r>
          <a:endParaRPr lang="it-IT" altLang="en-US"/>
        </a:p>
      </dgm:t>
    </dgm:pt>
    <dgm:pt modelId="{0A3DB1B2-EEAB-46E8-83B7-3C75439F76AD}" cxnId="{E2DA9243-ACAE-47E4-839E-1B7476B63624}" type="parTrans">
      <dgm:prSet/>
      <dgm:spPr/>
      <dgm:t>
        <a:bodyPr/>
        <a:p>
          <a:endParaRPr lang="en-US"/>
        </a:p>
      </dgm:t>
    </dgm:pt>
    <dgm:pt modelId="{1D27C24F-A927-4600-8878-8630ECEBD341}" cxnId="{E2DA9243-ACAE-47E4-839E-1B7476B63624}" type="sibTrans">
      <dgm:prSet/>
      <dgm:spPr/>
      <dgm:t>
        <a:bodyPr/>
        <a:p>
          <a:endParaRPr lang="en-US"/>
        </a:p>
      </dgm:t>
    </dgm:pt>
    <dgm:pt modelId="{A15C1A26-8DF5-40E1-BCEB-A9F490C30D57}" type="pres">
      <dgm:prSet presAssocID="{00F747F6-A844-4E8F-A0A0-423B86FE2B27}" presName="cycle" presStyleCnt="0">
        <dgm:presLayoutVars>
          <dgm:dir/>
          <dgm:resizeHandles val="exact"/>
        </dgm:presLayoutVars>
      </dgm:prSet>
      <dgm:spPr/>
    </dgm:pt>
    <dgm:pt modelId="{9027A074-C2B4-4B5C-8A24-9F326C135F2C}" type="pres">
      <dgm:prSet presAssocID="{BE1D93E0-1064-4E35-84F1-274817A8FA14}" presName="node" presStyleLbl="node1" presStyleIdx="0" presStyleCnt="3">
        <dgm:presLayoutVars>
          <dgm:bulletEnabled val="1"/>
        </dgm:presLayoutVars>
      </dgm:prSet>
      <dgm:spPr/>
    </dgm:pt>
    <dgm:pt modelId="{D428F19C-A8D3-4893-AD7E-2BA65F02F820}" type="pres">
      <dgm:prSet presAssocID="{485E5104-1EB8-413E-A70E-ADACDF839B14}" presName="sibTrans" presStyleLbl="sibTrans2D1" presStyleIdx="0" presStyleCnt="3"/>
      <dgm:spPr/>
    </dgm:pt>
    <dgm:pt modelId="{A9F3C989-90B4-4758-9A33-E49FCD0C7D74}" type="pres">
      <dgm:prSet presAssocID="{485E5104-1EB8-413E-A70E-ADACDF839B14}" presName="connectorText" presStyleCnt="0"/>
      <dgm:spPr/>
    </dgm:pt>
    <dgm:pt modelId="{ADA7BD43-8261-45C1-B84A-0D52FA1E4AE7}" type="pres">
      <dgm:prSet presAssocID="{C850D67D-D455-40F2-BF40-958244ECBECF}" presName="node" presStyleLbl="node1" presStyleIdx="1" presStyleCnt="3">
        <dgm:presLayoutVars>
          <dgm:bulletEnabled val="1"/>
        </dgm:presLayoutVars>
      </dgm:prSet>
      <dgm:spPr/>
    </dgm:pt>
    <dgm:pt modelId="{56F040CF-6F47-4847-8647-F5FDBC9F146A}" type="pres">
      <dgm:prSet presAssocID="{440047A4-99C5-4142-9A9A-791B1494D18D}" presName="sibTrans" presStyleLbl="sibTrans2D1" presStyleIdx="1" presStyleCnt="3"/>
      <dgm:spPr/>
    </dgm:pt>
    <dgm:pt modelId="{625DDE57-EEE3-4179-988C-D68B639218F6}" type="pres">
      <dgm:prSet presAssocID="{440047A4-99C5-4142-9A9A-791B1494D18D}" presName="connectorText" presStyleCnt="0"/>
      <dgm:spPr/>
    </dgm:pt>
    <dgm:pt modelId="{4DEB6BE5-009F-44B4-83FA-1FE41DB12AD9}" type="pres">
      <dgm:prSet presAssocID="{B8C84936-1FF8-491C-957F-E93A0D56BE72}" presName="node" presStyleLbl="node1" presStyleIdx="2" presStyleCnt="3">
        <dgm:presLayoutVars>
          <dgm:bulletEnabled val="1"/>
        </dgm:presLayoutVars>
      </dgm:prSet>
      <dgm:spPr/>
    </dgm:pt>
    <dgm:pt modelId="{212C6A32-E039-4B6C-B264-DA671275507E}" type="pres">
      <dgm:prSet presAssocID="{1D27C24F-A927-4600-8878-8630ECEBD341}" presName="sibTrans" presStyleLbl="sibTrans2D1" presStyleIdx="2" presStyleCnt="3"/>
      <dgm:spPr/>
    </dgm:pt>
    <dgm:pt modelId="{B2DF63D3-0027-42D6-BEB7-43AD254113F1}" type="pres">
      <dgm:prSet presAssocID="{1D27C24F-A927-4600-8878-8630ECEBD341}" presName="connectorText" presStyleCnt="0"/>
      <dgm:spPr/>
    </dgm:pt>
  </dgm:ptLst>
  <dgm:cxnLst>
    <dgm:cxn modelId="{149ABCA6-C25E-430F-B43B-951D97E566FC}" srcId="{00F747F6-A844-4E8F-A0A0-423B86FE2B27}" destId="{BE1D93E0-1064-4E35-84F1-274817A8FA14}" srcOrd="0" destOrd="0" parTransId="{B76F6F1F-7313-47A5-BC2E-994D915C21FA}" sibTransId="{485E5104-1EB8-413E-A70E-ADACDF839B14}"/>
    <dgm:cxn modelId="{627A3C6B-5791-418C-9DD9-881FBFBC0C6E}" srcId="{00F747F6-A844-4E8F-A0A0-423B86FE2B27}" destId="{C850D67D-D455-40F2-BF40-958244ECBECF}" srcOrd="1" destOrd="0" parTransId="{815BEECE-237C-451B-AD1A-99AD91077DC5}" sibTransId="{440047A4-99C5-4142-9A9A-791B1494D18D}"/>
    <dgm:cxn modelId="{E2DA9243-ACAE-47E4-839E-1B7476B63624}" srcId="{00F747F6-A844-4E8F-A0A0-423B86FE2B27}" destId="{B8C84936-1FF8-491C-957F-E93A0D56BE72}" srcOrd="2" destOrd="0" parTransId="{0A3DB1B2-EEAB-46E8-83B7-3C75439F76AD}" sibTransId="{1D27C24F-A927-4600-8878-8630ECEBD341}"/>
    <dgm:cxn modelId="{8EB42AC4-BFF0-4F57-9B3D-49971FC65B80}" type="presOf" srcId="{00F747F6-A844-4E8F-A0A0-423B86FE2B27}" destId="{A15C1A26-8DF5-40E1-BCEB-A9F490C30D57}" srcOrd="0" destOrd="0" presId="urn:microsoft.com/office/officeart/2005/8/layout/cycle2"/>
    <dgm:cxn modelId="{CFDE2EFB-BA19-4546-ACCC-3F4F5F947E35}" type="presParOf" srcId="{A15C1A26-8DF5-40E1-BCEB-A9F490C30D57}" destId="{9027A074-C2B4-4B5C-8A24-9F326C135F2C}" srcOrd="0" destOrd="0" presId="urn:microsoft.com/office/officeart/2005/8/layout/cycle2"/>
    <dgm:cxn modelId="{B8FAB333-6516-43E0-92D5-688F951D6901}" type="presOf" srcId="{BE1D93E0-1064-4E35-84F1-274817A8FA14}" destId="{9027A074-C2B4-4B5C-8A24-9F326C135F2C}" srcOrd="0" destOrd="0" presId="urn:microsoft.com/office/officeart/2005/8/layout/cycle2"/>
    <dgm:cxn modelId="{7250D8AB-0268-4DE6-98C0-0ABEDFCE78B1}" type="presParOf" srcId="{A15C1A26-8DF5-40E1-BCEB-A9F490C30D57}" destId="{D428F19C-A8D3-4893-AD7E-2BA65F02F820}" srcOrd="1" destOrd="0" presId="urn:microsoft.com/office/officeart/2005/8/layout/cycle2"/>
    <dgm:cxn modelId="{3D4D3B10-F3E0-45B4-9469-1AD8C3EF32C8}" type="presOf" srcId="{485E5104-1EB8-413E-A70E-ADACDF839B14}" destId="{D428F19C-A8D3-4893-AD7E-2BA65F02F820}" srcOrd="0" destOrd="0" presId="urn:microsoft.com/office/officeart/2005/8/layout/cycle2"/>
    <dgm:cxn modelId="{647D1290-36E4-48ED-A6B5-3E91BE30E616}" type="presParOf" srcId="{D428F19C-A8D3-4893-AD7E-2BA65F02F820}" destId="{A9F3C989-90B4-4758-9A33-E49FCD0C7D74}" srcOrd="0" destOrd="1" presId="urn:microsoft.com/office/officeart/2005/8/layout/cycle2"/>
    <dgm:cxn modelId="{3FA29EB2-9A0E-4EB7-8462-F97D203957E4}" type="presOf" srcId="{485E5104-1EB8-413E-A70E-ADACDF839B14}" destId="{A9F3C989-90B4-4758-9A33-E49FCD0C7D74}" srcOrd="1" destOrd="0" presId="urn:microsoft.com/office/officeart/2005/8/layout/cycle2"/>
    <dgm:cxn modelId="{D5C76469-6E62-41C5-BB4C-54FB28075B30}" type="presParOf" srcId="{A15C1A26-8DF5-40E1-BCEB-A9F490C30D57}" destId="{ADA7BD43-8261-45C1-B84A-0D52FA1E4AE7}" srcOrd="2" destOrd="0" presId="urn:microsoft.com/office/officeart/2005/8/layout/cycle2"/>
    <dgm:cxn modelId="{15E7D6AA-0DEC-4BD6-B8AF-C904F7119871}" type="presOf" srcId="{C850D67D-D455-40F2-BF40-958244ECBECF}" destId="{ADA7BD43-8261-45C1-B84A-0D52FA1E4AE7}" srcOrd="0" destOrd="0" presId="urn:microsoft.com/office/officeart/2005/8/layout/cycle2"/>
    <dgm:cxn modelId="{418C8B82-BD1D-4409-8AC1-B1C24D38A776}" type="presParOf" srcId="{A15C1A26-8DF5-40E1-BCEB-A9F490C30D57}" destId="{56F040CF-6F47-4847-8647-F5FDBC9F146A}" srcOrd="3" destOrd="0" presId="urn:microsoft.com/office/officeart/2005/8/layout/cycle2"/>
    <dgm:cxn modelId="{4DDB7E0C-4F1B-4559-98AB-B0E13963C382}" type="presOf" srcId="{440047A4-99C5-4142-9A9A-791B1494D18D}" destId="{56F040CF-6F47-4847-8647-F5FDBC9F146A}" srcOrd="0" destOrd="0" presId="urn:microsoft.com/office/officeart/2005/8/layout/cycle2"/>
    <dgm:cxn modelId="{F96FB289-BAAF-4C3D-AA72-BABD9F398DA5}" type="presParOf" srcId="{56F040CF-6F47-4847-8647-F5FDBC9F146A}" destId="{625DDE57-EEE3-4179-988C-D68B639218F6}" srcOrd="0" destOrd="3" presId="urn:microsoft.com/office/officeart/2005/8/layout/cycle2"/>
    <dgm:cxn modelId="{F1DAB225-AEC6-4C5D-A02A-BA61886D0406}" type="presOf" srcId="{440047A4-99C5-4142-9A9A-791B1494D18D}" destId="{625DDE57-EEE3-4179-988C-D68B639218F6}" srcOrd="1" destOrd="0" presId="urn:microsoft.com/office/officeart/2005/8/layout/cycle2"/>
    <dgm:cxn modelId="{7E89A671-82EE-44D6-A030-6A28331C8768}" type="presParOf" srcId="{A15C1A26-8DF5-40E1-BCEB-A9F490C30D57}" destId="{4DEB6BE5-009F-44B4-83FA-1FE41DB12AD9}" srcOrd="4" destOrd="0" presId="urn:microsoft.com/office/officeart/2005/8/layout/cycle2"/>
    <dgm:cxn modelId="{22A6EC94-7FF6-403E-A1F6-072BE6EB8058}" type="presOf" srcId="{B8C84936-1FF8-491C-957F-E93A0D56BE72}" destId="{4DEB6BE5-009F-44B4-83FA-1FE41DB12AD9}" srcOrd="0" destOrd="0" presId="urn:microsoft.com/office/officeart/2005/8/layout/cycle2"/>
    <dgm:cxn modelId="{AC78C649-8D3B-4E9C-B432-08A625B54EC4}" type="presParOf" srcId="{A15C1A26-8DF5-40E1-BCEB-A9F490C30D57}" destId="{212C6A32-E039-4B6C-B264-DA671275507E}" srcOrd="5" destOrd="0" presId="urn:microsoft.com/office/officeart/2005/8/layout/cycle2"/>
    <dgm:cxn modelId="{D8C730FD-5F80-44B5-A1E7-949D304B9C36}" type="presOf" srcId="{1D27C24F-A927-4600-8878-8630ECEBD341}" destId="{212C6A32-E039-4B6C-B264-DA671275507E}" srcOrd="0" destOrd="0" presId="urn:microsoft.com/office/officeart/2005/8/layout/cycle2"/>
    <dgm:cxn modelId="{8A5C2618-400C-489F-99B8-AE8E158411E5}" type="presParOf" srcId="{212C6A32-E039-4B6C-B264-DA671275507E}" destId="{B2DF63D3-0027-42D6-BEB7-43AD254113F1}" srcOrd="0" destOrd="5" presId="urn:microsoft.com/office/officeart/2005/8/layout/cycle2"/>
    <dgm:cxn modelId="{DCDE4B42-8F6D-4F8E-ACDF-5792845CCBE2}" type="presOf" srcId="{1D27C24F-A927-4600-8878-8630ECEBD341}" destId="{B2DF63D3-0027-42D6-BEB7-43AD254113F1}" srcOrd="1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110345" cy="2498090"/>
        <a:chOff x="0" y="0"/>
        <a:chExt cx="9110345" cy="2498090"/>
      </a:xfrm>
    </dsp:grpSpPr>
    <dsp:sp modelId="{DD9406C3-FC80-4468-A55B-122D744D43F0}">
      <dsp:nvSpPr>
        <dsp:cNvPr id="4" name="Round Same Side Corner Rectangle 3"/>
        <dsp:cNvSpPr/>
      </dsp:nvSpPr>
      <dsp:spPr bwMode="white">
        <a:xfrm rot="5400000">
          <a:off x="4954390" y="-2944667"/>
          <a:ext cx="1169634" cy="7142276"/>
        </a:xfrm>
        <a:prstGeom prst="round2SameRect">
          <a:avLst/>
        </a:prstGeom>
      </dsp:spPr>
      <dsp:style>
        <a:lnRef idx="2">
          <a:schemeClr val="dk2">
            <a:alpha val="90000"/>
            <a:tint val="40000"/>
          </a:schemeClr>
        </a:lnRef>
        <a:fillRef idx="1">
          <a:schemeClr val="dk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8580" tIns="34290" rIns="68580" bIns="342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weight loss &lt;20%</a:t>
          </a:r>
          <a:r>
            <a:rPr lang="en-US" sz="16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of the initial weight or that does not shift the patient to a class of obesity dif</a:t>
          </a:r>
          <a:r>
            <a:rPr lang="it-IT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erent from the initial one or that does not lead to control clinically signifcant metabolic complications.</a:t>
          </a:r>
          <a:endParaRPr lang="en-US" sz="140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954390" y="-2944667"/>
        <a:ext cx="1169634" cy="7142276"/>
      </dsp:txXfrm>
    </dsp:sp>
    <dsp:sp modelId="{96BE2B31-D87C-43E1-BE64-4C27B13F4AA4}">
      <dsp:nvSpPr>
        <dsp:cNvPr id="3" name="Rounded Rectangle 2"/>
        <dsp:cNvSpPr/>
      </dsp:nvSpPr>
      <dsp:spPr bwMode="white">
        <a:xfrm>
          <a:off x="0" y="0"/>
          <a:ext cx="1968069" cy="1252941"/>
        </a:xfrm>
        <a:prstGeom prst="roundRect">
          <a:avLst/>
        </a:prstGeom>
      </dsp:spPr>
      <dsp:style>
        <a:lnRef idx="3">
          <a:schemeClr val="lt2"/>
        </a:lnRef>
        <a:fillRef idx="1">
          <a:schemeClr val="dk2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IWL</a:t>
          </a:r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  <a:sym typeface="+mn-ea"/>
          </a:endParaRPr>
        </a:p>
      </dsp:txBody>
      <dsp:txXfrm>
        <a:off x="0" y="0"/>
        <a:ext cx="1968069" cy="1252941"/>
      </dsp:txXfrm>
    </dsp:sp>
    <dsp:sp modelId="{6EB2A58E-CA03-4F76-94B6-D8FE50231963}">
      <dsp:nvSpPr>
        <dsp:cNvPr id="6" name="Round Same Side Corner Rectangle 5"/>
        <dsp:cNvSpPr/>
      </dsp:nvSpPr>
      <dsp:spPr bwMode="white">
        <a:xfrm rot="5400000">
          <a:off x="4994707" y="-1618754"/>
          <a:ext cx="1169634" cy="7061642"/>
        </a:xfrm>
        <a:prstGeom prst="round2SameRect">
          <a:avLst/>
        </a:prstGeom>
      </dsp:spPr>
      <dsp:style>
        <a:lnRef idx="2">
          <a:schemeClr val="dk2">
            <a:alpha val="90000"/>
            <a:tint val="40000"/>
          </a:schemeClr>
        </a:lnRef>
        <a:fillRef idx="1">
          <a:schemeClr val="dk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68580" tIns="34290" rIns="68580" bIns="3429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any weight regained by the </a:t>
          </a:r>
          <a:r>
            <a:rPr lang="en-US" sz="1800" i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nadir </a:t>
          </a:r>
          <a:r>
            <a:rPr 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that </a:t>
          </a:r>
          <a:r>
            <a:rPr 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lends </a:t>
          </a:r>
          <a:r>
            <a:rPr 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itself to the value or is very close to the initial value (f</a:t>
          </a:r>
          <a:r>
            <a:rPr lang="it-IT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rst evaluation) with a detrimental ef</a:t>
          </a:r>
          <a:r>
            <a:rPr lang="it-IT" alt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</a:t>
          </a:r>
          <a:r>
            <a:rPr 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ect on the quality of life or involving clinically </a:t>
          </a:r>
          <a:r>
            <a:rPr 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inadequate </a:t>
          </a:r>
          <a:r>
            <a:rPr lang="en-US" sz="140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control of metabolic complications.</a:t>
          </a:r>
          <a:endParaRPr lang="en-US" sz="1400">
            <a:solidFill>
              <a:schemeClr val="dk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994707" y="-1618754"/>
        <a:ext cx="1169634" cy="7061642"/>
      </dsp:txXfrm>
    </dsp:sp>
    <dsp:sp modelId="{EBD335B5-8308-49CB-9630-99D852747B1F}">
      <dsp:nvSpPr>
        <dsp:cNvPr id="5" name="Rounded Rectangle 4"/>
        <dsp:cNvSpPr/>
      </dsp:nvSpPr>
      <dsp:spPr bwMode="white">
        <a:xfrm>
          <a:off x="0" y="1326043"/>
          <a:ext cx="2048703" cy="1172047"/>
        </a:xfrm>
        <a:prstGeom prst="roundRect">
          <a:avLst/>
        </a:prstGeom>
      </dsp:spPr>
      <dsp:style>
        <a:lnRef idx="3">
          <a:schemeClr val="lt2"/>
        </a:lnRef>
        <a:fillRef idx="1">
          <a:schemeClr val="dk2"/>
        </a:fillRef>
        <a:effectRef idx="1">
          <a:scrgbClr r="0" g="0" b="0"/>
        </a:effectRef>
        <a:fontRef idx="minor">
          <a:schemeClr val="lt1"/>
        </a:fontRef>
      </dsp:style>
      <dsp:txBody>
        <a:bodyPr vert="horz" wrap="square" lIns="76200" tIns="38100" rIns="76200" bIns="381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S</a:t>
          </a:r>
          <a:r>
            <a:rPr lang="it-IT" altLang="en-US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ignifica</a:t>
          </a:r>
          <a:r>
            <a:rPr lang="it-IT" altLang="en-US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nt</a:t>
          </a:r>
          <a:r>
            <a:rPr lang="it-IT" altLang="en-US" sz="20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</a:t>
          </a:r>
          <a:r>
            <a:rPr lang="it-IT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WR </a:t>
          </a:r>
          <a:endParaRPr lang="it-IT" alt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  <a:sym typeface="+mn-ea"/>
          </a:endParaRPr>
        </a:p>
      </dsp:txBody>
      <dsp:txXfrm>
        <a:off x="0" y="1326043"/>
        <a:ext cx="2048703" cy="1172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4065270" cy="3242945"/>
        <a:chOff x="0" y="0"/>
        <a:chExt cx="4065270" cy="3242945"/>
      </a:xfrm>
    </dsp:grpSpPr>
    <dsp:sp modelId="{9027A074-C2B4-4B5C-8A24-9F326C135F2C}">
      <dsp:nvSpPr>
        <dsp:cNvPr id="3" name="Oval 2"/>
        <dsp:cNvSpPr/>
      </dsp:nvSpPr>
      <dsp:spPr bwMode="white">
        <a:xfrm>
          <a:off x="1327352" y="0"/>
          <a:ext cx="1410566" cy="1410566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 i="1"/>
            <a:t>T</a:t>
          </a:r>
          <a:r>
            <a:rPr lang="it-IT" altLang="en-US" i="1"/>
            <a:t>iming </a:t>
          </a:r>
          <a:r>
            <a:rPr lang="it-IT" altLang="en-US"/>
            <a:t>FU</a:t>
          </a:r>
          <a:endParaRPr lang="it-IT" altLang="en-US"/>
        </a:p>
      </dsp:txBody>
      <dsp:txXfrm>
        <a:off x="1327352" y="0"/>
        <a:ext cx="1410566" cy="1410566"/>
      </dsp:txXfrm>
    </dsp:sp>
    <dsp:sp modelId="{D428F19C-A8D3-4893-AD7E-2BA65F02F820}">
      <dsp:nvSpPr>
        <dsp:cNvPr id="4" name="Right Arrow 3"/>
        <dsp:cNvSpPr/>
      </dsp:nvSpPr>
      <dsp:spPr bwMode="white">
        <a:xfrm rot="3599999">
          <a:off x="2374697" y="1383439"/>
          <a:ext cx="373800" cy="47606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0" tIns="0" rIns="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3599999">
        <a:off x="2374697" y="1383439"/>
        <a:ext cx="373800" cy="476066"/>
      </dsp:txXfrm>
    </dsp:sp>
    <dsp:sp modelId="{ADA7BD43-8261-45C1-B84A-0D52FA1E4AE7}">
      <dsp:nvSpPr>
        <dsp:cNvPr id="5" name="Oval 4"/>
        <dsp:cNvSpPr/>
      </dsp:nvSpPr>
      <dsp:spPr bwMode="white">
        <a:xfrm>
          <a:off x="2385277" y="1832379"/>
          <a:ext cx="1410566" cy="1410566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Tipo di BS</a:t>
          </a:r>
          <a:endParaRPr lang="it-IT" altLang="en-US"/>
        </a:p>
      </dsp:txBody>
      <dsp:txXfrm>
        <a:off x="2385277" y="1832379"/>
        <a:ext cx="1410566" cy="1410566"/>
      </dsp:txXfrm>
    </dsp:sp>
    <dsp:sp modelId="{56F040CF-6F47-4847-8647-F5FDBC9F146A}">
      <dsp:nvSpPr>
        <dsp:cNvPr id="6" name="Right Arrow 5"/>
        <dsp:cNvSpPr/>
      </dsp:nvSpPr>
      <dsp:spPr bwMode="white">
        <a:xfrm rot="10800000">
          <a:off x="1845735" y="2299629"/>
          <a:ext cx="373800" cy="47606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10800000" lIns="0" tIns="0" rIns="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10800000">
        <a:off x="1845735" y="2299629"/>
        <a:ext cx="373800" cy="476066"/>
      </dsp:txXfrm>
    </dsp:sp>
    <dsp:sp modelId="{4DEB6BE5-009F-44B4-83FA-1FE41DB12AD9}">
      <dsp:nvSpPr>
        <dsp:cNvPr id="7" name="Oval 6"/>
        <dsp:cNvSpPr/>
      </dsp:nvSpPr>
      <dsp:spPr bwMode="white">
        <a:xfrm>
          <a:off x="269427" y="1832379"/>
          <a:ext cx="1410566" cy="1410566"/>
        </a:xfrm>
        <a:prstGeom prst="ellipse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altLang="en-US"/>
            <a:t>M</a:t>
          </a:r>
          <a:r>
            <a:rPr lang="it-IT" altLang="en-US"/>
            <a:t>etodi di valutazione</a:t>
          </a:r>
          <a:endParaRPr lang="it-IT" altLang="en-US"/>
        </a:p>
      </dsp:txBody>
      <dsp:txXfrm>
        <a:off x="269427" y="1832379"/>
        <a:ext cx="1410566" cy="1410566"/>
      </dsp:txXfrm>
    </dsp:sp>
    <dsp:sp modelId="{212C6A32-E039-4B6C-B264-DA671275507E}">
      <dsp:nvSpPr>
        <dsp:cNvPr id="8" name="Right Arrow 7"/>
        <dsp:cNvSpPr/>
      </dsp:nvSpPr>
      <dsp:spPr bwMode="white">
        <a:xfrm rot="-3599999">
          <a:off x="1316773" y="1383439"/>
          <a:ext cx="373800" cy="47606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2">
          <a:schemeClr val="accent1">
            <a:tint val="6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0" tIns="0" rIns="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/>
        </a:p>
      </dsp:txBody>
      <dsp:txXfrm rot="-3599999">
        <a:off x="1316773" y="1383439"/>
        <a:ext cx="373800" cy="47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  <a:endParaRPr lang="it-IT" noProof="0" dirty="0"/>
          </a:p>
          <a:p>
            <a:pPr lvl="1" rtl="0"/>
            <a:r>
              <a:rPr lang="it-IT" noProof="0" dirty="0"/>
              <a:t>Secondo livello</a:t>
            </a:r>
            <a:endParaRPr lang="it-IT" noProof="0" dirty="0"/>
          </a:p>
          <a:p>
            <a:pPr lvl="2" rtl="0"/>
            <a:r>
              <a:rPr lang="it-IT" noProof="0" dirty="0"/>
              <a:t>Terzo livello</a:t>
            </a:r>
            <a:endParaRPr lang="it-IT" noProof="0" dirty="0"/>
          </a:p>
          <a:p>
            <a:pPr lvl="3" rtl="0"/>
            <a:r>
              <a:rPr lang="it-IT" noProof="0" dirty="0"/>
              <a:t>Quarto livello</a:t>
            </a:r>
            <a:endParaRPr lang="it-IT" noProof="0" dirty="0"/>
          </a:p>
          <a:p>
            <a:pPr lvl="4" rtl="0"/>
            <a:r>
              <a:rPr lang="it-IT" noProof="0" dirty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</a:fld>
            <a:endParaRPr lang="it-I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  <a:endParaRPr lang="it-IT" noProof="0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/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</a:fld>
            <a:endParaRPr lang="it-IT" noProof="0" dirty="0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cxnSp>
        <p:nvCxnSpPr>
          <p:cNvPr id="15" name="Connecteur droit 19"/>
          <p:cNvCxnSpPr/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/>
          <p:cNvCxnSpPr/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/>
          <p:cNvCxnSpPr/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/>
          <p:cNvSpPr txBox="1"/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4" name="Segnaposto piè di pagina 2"/>
          <p:cNvSpPr txBox="1"/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/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</a:fld>
            <a:endParaRPr lang="it-IT" noProof="0" dirty="0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5" name="Rettangolo 4"/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/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/>
          <p:cNvSpPr txBox="1"/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/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</a:fld>
            <a:endParaRPr lang="it-IT" noProof="0" dirty="0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/>
          <p:cNvSpPr txBox="1"/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/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</a:fld>
            <a:endParaRPr lang="it-IT" noProof="0" dirty="0"/>
          </a:p>
        </p:txBody>
      </p:sp>
      <p:sp>
        <p:nvSpPr>
          <p:cNvPr id="1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18" name="Segnaposto immagin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/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</a:fld>
            <a:endParaRPr lang="it-IT" noProof="0" dirty="0"/>
          </a:p>
        </p:txBody>
      </p:sp>
      <p:sp>
        <p:nvSpPr>
          <p:cNvPr id="1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19" name="Rettangolo 18"/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/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</a:fld>
            <a:endParaRPr lang="it-IT" noProof="0" dirty="0"/>
          </a:p>
        </p:txBody>
      </p:sp>
      <p:sp>
        <p:nvSpPr>
          <p:cNvPr id="1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20" name="Rettangolo 19"/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/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/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</a:fld>
            <a:endParaRPr lang="it-IT" noProof="0" dirty="0"/>
          </a:p>
        </p:txBody>
      </p:sp>
      <p:sp>
        <p:nvSpPr>
          <p:cNvPr id="1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18" name="Rettangolo 17"/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/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14" name="Rettangolo 13"/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/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12" name="Segnaposto immagin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</p:txBody>
      </p:sp>
      <p:sp>
        <p:nvSpPr>
          <p:cNvPr id="14" name="Rettangolo 13"/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12" name="Segnaposto immagine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</p:txBody>
      </p:sp>
      <p:sp>
        <p:nvSpPr>
          <p:cNvPr id="14" name="Rettangolo 13"/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</a:fld>
            <a:endParaRPr lang="it-IT" noProof="0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  <a:endParaRPr lang="it-IT" noProof="0"/>
          </a:p>
          <a:p>
            <a:pPr lvl="1" rtl="0"/>
            <a:r>
              <a:rPr lang="it-IT" noProof="0"/>
              <a:t>Secondo livello</a:t>
            </a:r>
            <a:endParaRPr lang="it-IT" noProof="0"/>
          </a:p>
          <a:p>
            <a:pPr lvl="2" rtl="0"/>
            <a:r>
              <a:rPr lang="it-IT" noProof="0"/>
              <a:t>Terzo livello</a:t>
            </a:r>
            <a:endParaRPr lang="it-IT" noProof="0"/>
          </a:p>
          <a:p>
            <a:pPr lvl="3" rtl="0"/>
            <a:r>
              <a:rPr lang="it-IT" noProof="0"/>
              <a:t>Quarto livello</a:t>
            </a:r>
            <a:endParaRPr lang="it-IT" noProof="0"/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</a:fld>
            <a:endParaRPr lang="it-IT" noProof="0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</a:fld>
            <a:endParaRPr lang="it-IT" noProof="0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/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/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  <a:endParaRPr lang="it-IT" noProof="0" dirty="0"/>
          </a:p>
          <a:p>
            <a:pPr lvl="1" rtl="0"/>
            <a:r>
              <a:rPr lang="it-IT" noProof="0" dirty="0"/>
              <a:t>Secondo livello</a:t>
            </a:r>
            <a:endParaRPr lang="it-IT" noProof="0" dirty="0"/>
          </a:p>
          <a:p>
            <a:pPr lvl="2" rtl="0"/>
            <a:r>
              <a:rPr lang="it-IT" noProof="0" dirty="0"/>
              <a:t>Terzo livello</a:t>
            </a:r>
            <a:endParaRPr lang="it-IT" noProof="0" dirty="0"/>
          </a:p>
          <a:p>
            <a:pPr lvl="3" rtl="0"/>
            <a:r>
              <a:rPr lang="it-IT" noProof="0" dirty="0"/>
              <a:t>Quarto livello</a:t>
            </a:r>
            <a:endParaRPr lang="it-IT" noProof="0" dirty="0"/>
          </a:p>
          <a:p>
            <a:pPr lvl="4" rtl="0"/>
            <a:r>
              <a:rPr lang="it-IT" noProof="0" dirty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</a:fld>
            <a:endParaRPr lang="it-IT" noProof="0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6.jpe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microsoft.com/office/2007/relationships/diagramDrawing" Target="../diagrams/drawing2.xml"/><Relationship Id="rId7" Type="http://schemas.openxmlformats.org/officeDocument/2006/relationships/diagramColors" Target="../diagrams/colors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5888990" y="932180"/>
            <a:ext cx="5824220" cy="305435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DELLA LETTERATURA E STATO DELL’ARTE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ottotitolo 3"/>
          <p:cNvSpPr>
            <a:spLocks noGrp="1"/>
          </p:cNvSpPr>
          <p:nvPr>
            <p:ph type="subTitle" idx="1"/>
          </p:nvPr>
        </p:nvSpPr>
        <p:spPr>
          <a:xfrm>
            <a:off x="6149340" y="5229225"/>
            <a:ext cx="4781550" cy="1233805"/>
          </a:xfrm>
        </p:spPr>
        <p:txBody>
          <a:bodyPr>
            <a:noAutofit/>
          </a:bodyPr>
          <a:p>
            <a:pPr algn="ctr"/>
            <a:r>
              <a:rPr lang="it-IT" sz="1200" b="1" dirty="0" err="1">
                <a:solidFill>
                  <a:srgbClr val="DE8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DR.ssa</a:t>
            </a:r>
            <a:r>
              <a:rPr lang="it-IT" sz="1200" b="1" dirty="0">
                <a:solidFill>
                  <a:srgbClr val="DE8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dirty="0" err="1">
                <a:solidFill>
                  <a:srgbClr val="DE8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EriCa</a:t>
            </a:r>
            <a:r>
              <a:rPr lang="it-IT" sz="1200" b="1" dirty="0">
                <a:solidFill>
                  <a:srgbClr val="DE8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Giuliani - Psicologa psicodiagnosta</a:t>
            </a:r>
            <a:endParaRPr lang="it-IT" sz="1200" b="1" dirty="0">
              <a:solidFill>
                <a:srgbClr val="DE8C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200" b="1" dirty="0">
                <a:solidFill>
                  <a:srgbClr val="DE8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UOC Chirurgia Generale e </a:t>
            </a:r>
            <a:r>
              <a:rPr lang="it-IT" sz="1200" b="1" dirty="0" err="1">
                <a:solidFill>
                  <a:srgbClr val="DE8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r>
              <a:rPr lang="it-IT" sz="1200" b="1" dirty="0">
                <a:solidFill>
                  <a:srgbClr val="DE8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«Sapienza» Università di Roma -Polo Pontino ICOT (LT)</a:t>
            </a:r>
            <a:endParaRPr lang="it-IT" sz="1200" b="1" dirty="0">
              <a:solidFill>
                <a:srgbClr val="DE8C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6390" y="5452110"/>
            <a:ext cx="688975" cy="1010920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2"/>
          <a:srcRect l="22697" t="18101" r="23141" b="11585"/>
          <a:stretch>
            <a:fillRect/>
          </a:stretch>
        </p:blipFill>
        <p:spPr>
          <a:xfrm>
            <a:off x="10800080" y="5353050"/>
            <a:ext cx="1239520" cy="11099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sellaDiTesto 14"/>
          <p:cNvSpPr txBox="1"/>
          <p:nvPr/>
        </p:nvSpPr>
        <p:spPr>
          <a:xfrm>
            <a:off x="4774965" y="6434252"/>
            <a:ext cx="26168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Dr.ssa Erica Giuliani 23.05.2024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195" y="3637915"/>
            <a:ext cx="4082415" cy="1054100"/>
          </a:xfrm>
          <a:prstGeom prst="rect">
            <a:avLst/>
          </a:prstGeom>
          <a:solidFill>
            <a:schemeClr val="accent3">
              <a:alpha val="9000"/>
            </a:schemeClr>
          </a:solidFill>
          <a:ln w="28575" cmpd="sng">
            <a:solidFill>
              <a:srgbClr val="002060"/>
            </a:solidFill>
            <a:prstDash val="solid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" y="4791075"/>
            <a:ext cx="4081780" cy="1171575"/>
          </a:xfrm>
          <a:prstGeom prst="rect">
            <a:avLst/>
          </a:prstGeom>
          <a:ln w="28575" cmpd="sng">
            <a:solidFill>
              <a:srgbClr val="002060"/>
            </a:solidFill>
            <a:prstDash val="solid"/>
          </a:ln>
        </p:spPr>
      </p:pic>
      <p:sp>
        <p:nvSpPr>
          <p:cNvPr id="9" name="Text Box 8"/>
          <p:cNvSpPr txBox="1"/>
          <p:nvPr/>
        </p:nvSpPr>
        <p:spPr>
          <a:xfrm>
            <a:off x="6908165" y="4203700"/>
            <a:ext cx="4615180" cy="1885315"/>
          </a:xfrm>
          <a:prstGeom prst="rect">
            <a:avLst/>
          </a:prstGeom>
          <a:solidFill>
            <a:srgbClr val="FF9F9F"/>
          </a:solidFill>
          <a:ln w="28575" cmpd="sng">
            <a:solidFill>
              <a:srgbClr val="FF0000"/>
            </a:solidFill>
            <a:prstDash val="sysDash"/>
          </a:ln>
        </p:spPr>
        <p:txBody>
          <a:bodyPr wrap="square" rtlCol="0">
            <a:noAutofit/>
          </a:bodyPr>
          <a:p>
            <a:pPr marL="285750" indent="-285750" algn="ctr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it-IT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20-25 %</a:t>
            </a:r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dei pazienti sottoposti a chirurgia bariatrica sperimenta una perdita di peso insufficiente dopo un anno dall’atto chirurgico (perdita di peso ≤ il 50% del BMI di partenza)</a:t>
            </a:r>
            <a:endParaRPr lang="it-IT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2900" y="303530"/>
            <a:ext cx="3217545" cy="60515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it-IT" altLang="en-US" sz="2400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Analisi della letteratura</a:t>
            </a:r>
            <a:endParaRPr lang="it-IT" altLang="en-US" sz="2400" i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shot 2024-04-17 1132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225" y="412115"/>
            <a:ext cx="1723390" cy="2442210"/>
          </a:xfrm>
          <a:prstGeom prst="rect">
            <a:avLst/>
          </a:prstGeom>
        </p:spPr>
      </p:pic>
      <p:pic>
        <p:nvPicPr>
          <p:cNvPr id="12" name="Picture 11" descr="Screenshot 2024-04-17 1203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325" y="2927985"/>
            <a:ext cx="5864860" cy="120205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714490" y="3140075"/>
            <a:ext cx="5278755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3325" y="3394075"/>
            <a:ext cx="2014855" cy="1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5" name="Picture 14" descr="Screenshot 2024-04-18 0904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080" y="412115"/>
            <a:ext cx="1734185" cy="2461260"/>
          </a:xfrm>
          <a:prstGeom prst="rect">
            <a:avLst/>
          </a:prstGeom>
        </p:spPr>
      </p:pic>
      <p:pic>
        <p:nvPicPr>
          <p:cNvPr id="16" name="Picture 15" descr="Screenshot 2024-04-18 0904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050" y="418465"/>
            <a:ext cx="1760220" cy="245491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982980" y="1013460"/>
            <a:ext cx="2703830" cy="24625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rgbClr val="002060"/>
            </a:solidFill>
            <a:prstDash val="solid"/>
          </a:ln>
        </p:spPr>
        <p:txBody>
          <a:bodyPr wrap="square" rtlCol="0">
            <a:noAutofit/>
          </a:bodyPr>
          <a:p>
            <a:pPr algn="ctr"/>
            <a:endParaRPr lang="it-IT" altLang="en-US">
              <a:ln>
                <a:noFill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altLang="en-US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essere considerata un</a:t>
            </a:r>
            <a:r>
              <a:rPr lang="it-IT" altLang="en-US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trattamento </a:t>
            </a:r>
            <a:r>
              <a:rPr lang="en-US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successo è necessario che vi sia una perdita di peso in eccesso </a:t>
            </a:r>
            <a:r>
              <a:rPr lang="en-US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 weight loss </a:t>
            </a:r>
            <a:r>
              <a:rPr lang="en-US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-EWL)</a:t>
            </a:r>
            <a:r>
              <a:rPr lang="en-US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50%, </a:t>
            </a:r>
            <a:r>
              <a:rPr lang="en-US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preservare per almeno 5 anni</a:t>
            </a:r>
            <a:r>
              <a:rPr lang="it-IT" altLang="en-US">
                <a:ln>
                  <a:noFill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altLang="en-US">
              <a:ln>
                <a:noFill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5" grpId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CasellaDiTesto 14"/>
          <p:cNvSpPr txBox="1"/>
          <p:nvPr/>
        </p:nvSpPr>
        <p:spPr>
          <a:xfrm>
            <a:off x="4774965" y="6434252"/>
            <a:ext cx="26168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Dr.ssa Erica Giuliani 23.05.2024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shot 2024-03-09 171438"/>
          <p:cNvPicPr>
            <a:picLocks noChangeAspect="1"/>
          </p:cNvPicPr>
          <p:nvPr/>
        </p:nvPicPr>
        <p:blipFill>
          <a:blip r:embed="rId1"/>
          <a:srcRect r="43403" b="29841"/>
          <a:stretch>
            <a:fillRect/>
          </a:stretch>
        </p:blipFill>
        <p:spPr>
          <a:xfrm>
            <a:off x="2908300" y="2326005"/>
            <a:ext cx="8005445" cy="355473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" name="Text Box 1"/>
          <p:cNvSpPr txBox="1"/>
          <p:nvPr/>
        </p:nvSpPr>
        <p:spPr>
          <a:xfrm>
            <a:off x="342900" y="476885"/>
            <a:ext cx="2194560" cy="60515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it-IT" altLang="en-US" sz="2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DEFINIZIONE </a:t>
            </a:r>
            <a:endParaRPr lang="it-IT" altLang="en-US" sz="2400" i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1000_F_550513391_yFA7KGK6b3hRXG4WBZDE1RTwMjJgtDEY"/>
          <p:cNvPicPr>
            <a:picLocks noChangeAspect="1"/>
          </p:cNvPicPr>
          <p:nvPr/>
        </p:nvPicPr>
        <p:blipFill>
          <a:blip r:embed="rId2"/>
          <a:srcRect l="10604" r="50000"/>
          <a:stretch>
            <a:fillRect/>
          </a:stretch>
        </p:blipFill>
        <p:spPr>
          <a:xfrm>
            <a:off x="342900" y="1082675"/>
            <a:ext cx="1896110" cy="3586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0" y="0"/>
            <a:ext cx="7951470" cy="21424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Text Box 9"/>
          <p:cNvSpPr txBox="1"/>
          <p:nvPr/>
        </p:nvSpPr>
        <p:spPr>
          <a:xfrm>
            <a:off x="7409815" y="1899920"/>
            <a:ext cx="4511040" cy="2716530"/>
          </a:xfrm>
          <a:prstGeom prst="rect">
            <a:avLst/>
          </a:prstGeom>
          <a:noFill/>
          <a:ln w="28575" cmpd="sng">
            <a:solidFill>
              <a:srgbClr val="FFFF00"/>
            </a:solidFill>
            <a:prstDash val="solid"/>
          </a:ln>
        </p:spPr>
        <p:txBody>
          <a:bodyPr wrap="square" rtlCol="0">
            <a:noAutofit/>
          </a:bodyPr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Wingdings" panose="05000000000000000000" charset="0"/>
              <a:buChar char="§"/>
            </a:pPr>
            <a:r>
              <a:rPr lang="it-IT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EWL% </a:t>
            </a:r>
            <a:r>
              <a:rPr lang="it-IT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≥ 25 o più</a:t>
            </a:r>
            <a:endParaRPr lang="it-IT" altLang="en-US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Wingdings" panose="05000000000000000000" charset="0"/>
              <a:buChar char="§"/>
            </a:pPr>
            <a:r>
              <a:rPr lang="it-IT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peso </a:t>
            </a:r>
            <a:r>
              <a:rPr lang="it-IT" altLang="en-US" sz="1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≥ 10-15% dal </a:t>
            </a:r>
            <a:r>
              <a:rPr lang="it-IT" altLang="en-US" sz="1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nadir</a:t>
            </a:r>
            <a:endParaRPr lang="it-IT" altLang="en-US" sz="1000" b="1" i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71450" indent="-171450" algn="ctr">
              <a:buFont typeface="Wingdings" panose="05000000000000000000" charset="0"/>
              <a:buChar char="§"/>
            </a:pPr>
            <a:r>
              <a:rPr lang="it-IT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peso </a:t>
            </a:r>
            <a:r>
              <a:rPr lang="it-IT" altLang="en-US" sz="1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≥ 10 kg dal </a:t>
            </a:r>
            <a:r>
              <a:rPr lang="it-IT" altLang="en-US" sz="10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nadir</a:t>
            </a:r>
            <a:endParaRPr lang="it-IT" altLang="en-US" sz="1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71450" indent="-171450" algn="ctr">
              <a:buFont typeface="Wingdings" panose="05000000000000000000" charset="0"/>
              <a:buChar char="§"/>
            </a:pPr>
            <a:r>
              <a:rPr lang="it-IT" altLang="en-US" sz="1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peso ≥ 10-25 % del WL massimo</a:t>
            </a:r>
            <a:endParaRPr lang="it-IT" altLang="en-US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75945" y="1898650"/>
            <a:ext cx="4199255" cy="2717800"/>
          </a:xfrm>
          <a:prstGeom prst="rect">
            <a:avLst/>
          </a:prstGeom>
          <a:noFill/>
          <a:ln w="28575" cmpd="sng">
            <a:solidFill>
              <a:srgbClr val="92D050"/>
            </a:solidFill>
            <a:prstDash val="solid"/>
          </a:ln>
        </p:spPr>
        <p:txBody>
          <a:bodyPr wrap="square" rtlCol="0">
            <a:noAutofit/>
          </a:bodyPr>
          <a:p>
            <a:pPr algn="just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Wingdings" panose="05000000000000000000" charset="0"/>
              <a:buChar char="§"/>
            </a:pPr>
            <a:r>
              <a:rPr lang="it-IT" alt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Aumento di peso % dal peso del nadir: </a:t>
            </a:r>
            <a:endParaRPr lang="it-IT" altLang="en-US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 (peso attuale - peso del </a:t>
            </a:r>
            <a:r>
              <a:rPr lang="it-IT" altLang="en-US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nadir</a:t>
            </a:r>
            <a:r>
              <a:rPr lang="it-IT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)/(peso dal </a:t>
            </a:r>
            <a:r>
              <a:rPr lang="it-IT" altLang="en-US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nadir</a:t>
            </a:r>
            <a:r>
              <a:rPr lang="it-IT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it-IT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Utilizzata in 19 relazioni esistenti e i valori limite sono variati dal 10 al 50%</a:t>
            </a:r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lnSpc>
                <a:spcPct val="200000"/>
              </a:lnSpc>
              <a:buFont typeface="Wingdings" panose="05000000000000000000" charset="0"/>
              <a:buChar char="§"/>
            </a:pPr>
            <a:r>
              <a:rPr lang="it-IT" altLang="en-US" sz="1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Percentuale tra la perdita di peso nel nadir e lo stato attuale:</a:t>
            </a:r>
            <a:endParaRPr lang="it-IT" altLang="en-US" sz="1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ctr">
              <a:buFont typeface="Wingdings" panose="05000000000000000000" charset="0"/>
              <a:buNone/>
            </a:pPr>
            <a:r>
              <a:rPr lang="it-IT" altLang="en-US" sz="1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(peso attuale - peso del </a:t>
            </a:r>
            <a:r>
              <a:rPr lang="it-IT" altLang="en-US" sz="10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nadir</a:t>
            </a:r>
            <a:r>
              <a:rPr lang="it-IT" altLang="en-US" sz="1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/ (peso preoperatorio - peso del </a:t>
            </a:r>
            <a:r>
              <a:rPr lang="it-IT" altLang="en-US" sz="10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nadir</a:t>
            </a:r>
            <a:r>
              <a:rPr lang="it-IT" altLang="en-US" sz="1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ctr">
              <a:buFont typeface="Wingdings" panose="05000000000000000000" charset="0"/>
              <a:buNone/>
            </a:pPr>
            <a:r>
              <a:rPr lang="it-IT" altLang="en-US" sz="1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Uilizzata in 14 relazioni e il </a:t>
            </a:r>
            <a:r>
              <a:rPr lang="it-IT" altLang="en-US" sz="10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cut-off </a:t>
            </a:r>
            <a:r>
              <a:rPr lang="it-IT" altLang="en-US" sz="1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è variato tra il 10-25%</a:t>
            </a:r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it-IT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asellaDiTesto 14"/>
          <p:cNvSpPr txBox="1"/>
          <p:nvPr/>
        </p:nvSpPr>
        <p:spPr>
          <a:xfrm>
            <a:off x="4774965" y="6434252"/>
            <a:ext cx="26168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Dr.ssa Erica Giuliani 23.05.2024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385" y="151130"/>
            <a:ext cx="1615440" cy="7245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12595" y="170815"/>
            <a:ext cx="9997440" cy="110934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noAutofit/>
          </a:bodyPr>
          <a:p>
            <a:pPr algn="just"/>
            <a:r>
              <a:rPr lang="it-IT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Sondaggio su Facebook (2016): ha mostrato che le </a:t>
            </a:r>
            <a:r>
              <a:rPr lang="it-IT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definizioni più comuni</a:t>
            </a:r>
            <a:r>
              <a:rPr lang="it-IT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(basate sui voti dei sondaggi) per il WR erano: </a:t>
            </a:r>
            <a:endParaRPr lang="it-IT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"/>
              </a:lnSpc>
            </a:pPr>
            <a:endParaRPr lang="it-IT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charset="0"/>
              <a:buChar char="Ø"/>
            </a:pPr>
            <a:r>
              <a:rPr lang="it-IT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BMI &gt; 35 kg/m</a:t>
            </a:r>
            <a:r>
              <a:rPr lang="it-IT" altLang="en-US" sz="1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charset="0"/>
              <a:buChar char="Ø"/>
            </a:pPr>
            <a:r>
              <a:rPr lang="it-IT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aumento di peso &gt; 10 kg al di sopra del punto di peso più basso. </a:t>
            </a:r>
            <a:endParaRPr lang="it-IT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shot 2024-03-11 111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1920240"/>
            <a:ext cx="3982720" cy="1456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540" y="1931035"/>
            <a:ext cx="4331335" cy="166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8" grpId="0" bldLvl="0" animBg="1"/>
      <p:bldP spid="8" grpId="1" animBg="1"/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CasellaDiTesto 14"/>
          <p:cNvSpPr txBox="1"/>
          <p:nvPr/>
        </p:nvSpPr>
        <p:spPr>
          <a:xfrm>
            <a:off x="4774965" y="6434252"/>
            <a:ext cx="26168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Dr.ssa Erica Giuliani 23.05.2024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3238"/>
          <a:stretch>
            <a:fillRect/>
          </a:stretch>
        </p:blipFill>
        <p:spPr>
          <a:xfrm>
            <a:off x="2416175" y="495300"/>
            <a:ext cx="7690485" cy="2255520"/>
          </a:xfrm>
          <a:prstGeom prst="rect">
            <a:avLst/>
          </a:prstGeom>
          <a:ln w="28575">
            <a:solidFill>
              <a:srgbClr val="E98B0D"/>
            </a:solidFill>
          </a:ln>
        </p:spPr>
      </p:pic>
      <p:graphicFrame>
        <p:nvGraphicFramePr>
          <p:cNvPr id="4" name="Diagram 3"/>
          <p:cNvGraphicFramePr/>
          <p:nvPr/>
        </p:nvGraphicFramePr>
        <p:xfrm>
          <a:off x="1448435" y="3277235"/>
          <a:ext cx="9110345" cy="249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updat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15" y="141605"/>
            <a:ext cx="2105660" cy="186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CasellaDiTesto 14"/>
          <p:cNvSpPr txBox="1"/>
          <p:nvPr/>
        </p:nvSpPr>
        <p:spPr>
          <a:xfrm>
            <a:off x="4774965" y="6434252"/>
            <a:ext cx="26168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Dr.ssa Erica Giuliani 23.05.2024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shot 2024-03-09 175547"/>
          <p:cNvPicPr>
            <a:picLocks noChangeAspect="1"/>
          </p:cNvPicPr>
          <p:nvPr/>
        </p:nvPicPr>
        <p:blipFill>
          <a:blip r:embed="rId1">
            <a:alphaModFix amt="44000"/>
          </a:blip>
          <a:stretch>
            <a:fillRect/>
          </a:stretch>
        </p:blipFill>
        <p:spPr>
          <a:xfrm>
            <a:off x="9479280" y="3529965"/>
            <a:ext cx="1153795" cy="83629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459470" y="410210"/>
            <a:ext cx="2993390" cy="6991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it-IT" altLang="en-US" sz="3600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Prevalenza</a:t>
            </a:r>
            <a:endParaRPr lang="it-IT" altLang="en-US" sz="3600" i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Picture 1" descr="Screenshot 2024-05-02 190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" y="247650"/>
            <a:ext cx="4655820" cy="1981200"/>
          </a:xfrm>
          <a:prstGeom prst="rect">
            <a:avLst/>
          </a:prstGeom>
        </p:spPr>
      </p:pic>
      <p:pic>
        <p:nvPicPr>
          <p:cNvPr id="3" name="Picture 2" descr="Screenshot 2024-05-02 1929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" y="2940685"/>
            <a:ext cx="5842000" cy="23463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Rounded Rectangular Callout 4"/>
          <p:cNvSpPr/>
          <p:nvPr/>
        </p:nvSpPr>
        <p:spPr>
          <a:xfrm>
            <a:off x="4945380" y="946785"/>
            <a:ext cx="3571875" cy="1640840"/>
          </a:xfrm>
          <a:prstGeom prst="wedgeRoundRectCallou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5015230" y="1075690"/>
            <a:ext cx="35020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In media, la prevalenza della WR basata su diverse definizioni variava </a:t>
            </a:r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dal 13,5 al 3</a:t>
            </a:r>
            <a:r>
              <a:rPr lang="it-IT" alt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,5%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. La frequenza più alta era correlata al WR definito sulla base della percentuale di perdita di peso massima ≥ 20% (33,5%) e la frequenza più bassa era correlata alla definizione basata sul peso della recidiva ≥ 5 punti BMI (13,5%) </a:t>
            </a: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8023860" y="1963420"/>
          <a:ext cx="4065270" cy="324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5" grpId="0" animBg="1"/>
      <p:bldP spid="18" grpId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CasellaDiTesto 14"/>
          <p:cNvSpPr txBox="1"/>
          <p:nvPr/>
        </p:nvSpPr>
        <p:spPr>
          <a:xfrm>
            <a:off x="4774965" y="6434252"/>
            <a:ext cx="26168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Dr.ssa Erica Giuliani 23.05.2024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60350" y="216535"/>
            <a:ext cx="1753235" cy="5461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it-IT" altLang="en-US" sz="2800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Lacune</a:t>
            </a:r>
            <a:endParaRPr lang="it-IT" altLang="en-US" sz="2800" i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" y="832485"/>
            <a:ext cx="4187825" cy="1209040"/>
          </a:xfrm>
          <a:prstGeom prst="rect">
            <a:avLst/>
          </a:prstGeom>
        </p:spPr>
      </p:pic>
      <p:pic>
        <p:nvPicPr>
          <p:cNvPr id="5" name="Picture 4" descr="Screenshot 2024-04-18 093408"/>
          <p:cNvPicPr>
            <a:picLocks noChangeAspect="1"/>
          </p:cNvPicPr>
          <p:nvPr/>
        </p:nvPicPr>
        <p:blipFill>
          <a:blip r:embed="rId2"/>
          <a:srcRect b="63706"/>
          <a:stretch>
            <a:fillRect/>
          </a:stretch>
        </p:blipFill>
        <p:spPr>
          <a:xfrm>
            <a:off x="260350" y="2473325"/>
            <a:ext cx="5777865" cy="2236470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6" name="Picture 5" descr="Screenshot 2024-04-18 093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25" y="762635"/>
            <a:ext cx="1005840" cy="13290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3180" y="3662680"/>
            <a:ext cx="1278255" cy="4381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85" y="4088130"/>
            <a:ext cx="1278255" cy="4381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6366510" y="1057910"/>
            <a:ext cx="4796155" cy="320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noAutofit/>
          </a:bodyPr>
          <a:p>
            <a:r>
              <a:rPr lang="it-IT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IWL e WR dopo BS: domande di ricerca per migliorare la base di prove</a:t>
            </a:r>
            <a:endParaRPr lang="it-IT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shot 2024-04-30 174754"/>
          <p:cNvPicPr>
            <a:picLocks noChangeAspect="1"/>
          </p:cNvPicPr>
          <p:nvPr/>
        </p:nvPicPr>
        <p:blipFill>
          <a:blip r:embed="rId4"/>
          <a:srcRect l="8630" t="39422" r="9964" b="1665"/>
          <a:stretch>
            <a:fillRect/>
          </a:stretch>
        </p:blipFill>
        <p:spPr>
          <a:xfrm>
            <a:off x="6366510" y="1482725"/>
            <a:ext cx="5609590" cy="24599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Text Box 11"/>
          <p:cNvSpPr txBox="1"/>
          <p:nvPr/>
        </p:nvSpPr>
        <p:spPr>
          <a:xfrm>
            <a:off x="9872345" y="4046855"/>
            <a:ext cx="21037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it-IT" altLang="en-US" sz="1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(El Ansari, W. &amp; Elhag, W. 2021)</a:t>
            </a:r>
            <a:endParaRPr lang="it-IT" altLang="en-US" sz="1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50" y="4677410"/>
            <a:ext cx="5777230" cy="53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CasellaDiTesto 14"/>
          <p:cNvSpPr txBox="1"/>
          <p:nvPr/>
        </p:nvSpPr>
        <p:spPr>
          <a:xfrm>
            <a:off x="4774965" y="6434252"/>
            <a:ext cx="26168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Dr.ssa Erica Giuliani 23.05.2024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60350" y="216535"/>
            <a:ext cx="2626995" cy="63690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it-IT" altLang="en-US" sz="2800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Conclusioni</a:t>
            </a:r>
            <a:endParaRPr lang="it-IT" altLang="en-US" sz="2800" i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17855" y="3208655"/>
            <a:ext cx="112033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it-IT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Il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WR/IWL </a:t>
            </a:r>
            <a:r>
              <a:rPr lang="it-IT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post-chirurgia bariatrica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richiede </a:t>
            </a:r>
            <a:r>
              <a:rPr lang="it-IT" altLang="en-US" sz="1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 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approcc</a:t>
            </a:r>
            <a:r>
              <a:rPr lang="it-IT" altLang="en-US" sz="1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io multidisciplinare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17855" y="1300480"/>
            <a:ext cx="11202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it-IT" altLang="en-US" sz="1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 oggi non esiste una definizione univoca e condivisa di WR/IWL, pertanto, obiettivi scientifici futuri dovrebbero prevedere uno studio standardizzato di queste condizioni, in grado di fornire una maggiore accuratezza delle </a:t>
            </a:r>
            <a:r>
              <a:rPr lang="en-US" sz="1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stime </a:t>
            </a:r>
            <a:r>
              <a:rPr lang="it-IT" altLang="en-US" sz="1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 </a:t>
            </a:r>
            <a:r>
              <a:rPr lang="en-US" sz="1400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prevalenza.</a:t>
            </a:r>
            <a:endParaRPr lang="it-IT" sz="1400" u="sng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18490" y="3996690"/>
            <a:ext cx="11202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it-IT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 comprensione dei fattori correlati a WR e IWL possono permettere al team multidisciplinare di </a:t>
            </a:r>
            <a:r>
              <a:rPr lang="it-IT" altLang="en-US" sz="1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trattare in maniera individualizzata il singolo paziente</a:t>
            </a:r>
            <a:r>
              <a:rPr lang="it-IT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al fine di ridurre al minimo il rischio di WR/IWL. </a:t>
            </a: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17855" y="2320290"/>
            <a:ext cx="11202670" cy="601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Sebbene </a:t>
            </a:r>
            <a:r>
              <a:rPr lang="it-IT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WR comporti una serie di conseguenze</a:t>
            </a:r>
            <a:r>
              <a:rPr lang="it-IT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psicofisiche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indesidera</a:t>
            </a:r>
            <a:r>
              <a:rPr lang="it-IT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secondarie a intervento di chirurgia bariatrica, individualizzabili in termini di temporalità e di gravità, </a:t>
            </a:r>
            <a:r>
              <a:rPr lang="it-IT" alt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le cause del WR rimangono ad oggi multifattoriali e multidimensionali.</a:t>
            </a:r>
            <a:endParaRPr lang="it-IT" altLang="en-US" sz="14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300355" y="3323590"/>
            <a:ext cx="293370" cy="76200"/>
          </a:xfrm>
          <a:prstGeom prst="strip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312420" y="1424940"/>
            <a:ext cx="293370" cy="76200"/>
          </a:xfrm>
          <a:prstGeom prst="strip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312420" y="2521585"/>
            <a:ext cx="293370" cy="76200"/>
          </a:xfrm>
          <a:prstGeom prst="strip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283845" y="4219575"/>
            <a:ext cx="293370" cy="76200"/>
          </a:xfrm>
          <a:prstGeom prst="strip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bldLvl="0" animBg="1"/>
      <p:bldP spid="5" grpId="0"/>
      <p:bldP spid="10" grpId="1" animBg="1"/>
      <p:bldP spid="5" grpId="1"/>
      <p:bldP spid="11" grpId="0" bldLvl="0" animBg="1"/>
      <p:bldP spid="6" grpId="0"/>
      <p:bldP spid="11" grpId="1" animBg="1"/>
      <p:bldP spid="6" grpId="1"/>
      <p:bldP spid="12" grpId="0" bldLvl="0" animBg="1"/>
      <p:bldP spid="8" grpId="0"/>
      <p:bldP spid="12" grpId="1" animBg="1"/>
      <p:bldP spid="8" grpId="1"/>
      <p:bldP spid="13" grpId="0" bldLvl="0" animBg="1"/>
      <p:bldP spid="7" grpId="0"/>
      <p:bldP spid="13" grpId="1" animBg="1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��< ? x m l   v e r s i o n = " 1 . 0 " ? > < p : p r o p e r t i e s   x m l n s : p = " h t t p : / / s c h e m a s . m i c r o s o f t . c o m / o f f i c e / 2 0 0 6 / m e t a d a t a / p r o p e r t i e s "   x m l n s : x s i = " h t t p : / / w w w . w 3 . o r g / 2 0 0 1 / X M L S c h e m a - i n s t a n c e "   x m l n s : p c = " h t t p : / / s c h e m a s . m i c r o s o f t . c o m / o f f i c e / i n f o p a t h / 2 0 0 7 / P a r t n e r C o n t r o l s " > < d o c u m e n t M a n a g e m e n t > < S t a t u s   x m l n s = " 7 1 a f 3 2 4 3 - 3 d d 4 - 4 a 8 d - 8 c 0 d - d d 7 6 d a 1 f 0 2 a 5 " > N o t   s t a r t e d < / S t a t u s > < M e d i a S e r v i c e K e y P o i n t s   x m l n s = " 7 1 a f 3 2 4 3 - 3 d d 4 - 4 a 8 d - 8 c 0 d - d d 7 6 d a 1 f 0 2 a 5 "   x s i : n i l = " t r u e " / > < / d o c u m e n t M a n a g e m e n t > < / p : p r o p e r t i e s > 
</file>

<file path=customXml/item2.xml>��< ? x m l   v e r s i o n = " 1 . 0 " ? > < c t : c o n t e n t T y p e S c h e m a   c t : _ = " "   m a : _ = " "   m a : c o n t e n t T y p e N a m e = " D o c u m e n t "   m a : c o n t e n t T y p e I D = " 0 x 0 1 0 1 0 0 7 9 F 1 1 1 E D 3 5 F 8 C C 4 7 9 4 4 9 6 0 9 E 8 A 0 9 2 3 A 6 "   m a : c o n t e n t T y p e V e r s i o n = " 1 2 "   m a : c o n t e n t T y p e D e s c r i p t i o n = " C r e a t e   a   n e w   d o c u m e n t . "   m a : c o n t e n t T y p e S c o p e = " "   m a : v e r s i o n I D = " f a 6 e 6 7 1 f 1 c d 7 e 4 d 9 6 f f 9 6 5 2 b e 3 2 2 d d 5 e "   x m l n s : c t = " h t t p : / / s c h e m a s . m i c r o s o f t . c o m / o f f i c e / 2 0 0 6 / m e t a d a t a / c o n t e n t T y p e "   x m l n s : m a = " h t t p : / / s c h e m a s . m i c r o s o f t . c o m / o f f i c e / 2 0 0 6 / m e t a d a t a / p r o p e r t i e s / m e t a A t t r i b u t e s " >  
 < x s d : s c h e m a   t a r g e t N a m e s p a c e = " h t t p : / / s c h e m a s . m i c r o s o f t . c o m / o f f i c e / 2 0 0 6 / m e t a d a t a / p r o p e r t i e s "   m a : r o o t = " t r u e "   m a : f i e l d s I D = " 4 e 2 4 9 6 f 7 0 b 1 0 1 d b 0 b 8 0 1 3 f 3 0 a 0 7 1 b b f 7 "   n s 2 : _ = " "   n s 3 : _ = " "   x m l n s : x s d = " h t t p : / / w w w . w 3 . o r g / 2 0 0 1 / X M L S c h e m a "   x m l n s : x s = " h t t p : / / w w w . w 3 . o r g / 2 0 0 1 / X M L S c h e m a "   x m l n s : p = " h t t p : / / s c h e m a s . m i c r o s o f t . c o m / o f f i c e / 2 0 0 6 / m e t a d a t a / p r o p e r t i e s "   x m l n s : n s 2 = " 7 1 a f 3 2 4 3 - 3 d d 4 - 4 a 8 d - 8 c 0 d - d d 7 6 d a 1 f 0 2 a 5 "   x m l n s : n s 3 = " 1 6 c 0 5 7 2 7 - a a 7 5 - 4 e 4 a - 9 b 5 f - 8 a 8 0 a 1 1 6 5 8 9 1 " >  
 < x s d : i m p o r t   n a m e s p a c e = " 7 1 a f 3 2 4 3 - 3 d d 4 - 4 a 8 d - 8 c 0 d - d d 7 6 d a 1 f 0 2 a 5 " / >  
 < x s d : i m p o r t   n a m e s p a c e = " 1 6 c 0 5 7 2 7 - a a 7 5 - 4 e 4 a - 9 b 5 f - 8 a 8 0 a 1 1 6 5 8 9 1 " / >  
 < x s d : e l e m e n t   n a m e = " p r o p e r t i e s " >  
 < x s d : c o m p l e x T y p e >  
 < x s d : s e q u e n c e >  
 < x s d : e l e m e n t   n a m e = " d o c u m e n t M a n a g e m e n t " >  
 < x s d : c o m p l e x T y p e >  
 < x s d : a l l >  
 < x s d : e l e m e n t   r e f = " n s 2 : M e d i a S e r v i c e M e t a d a t a "   m i n O c c u r s = " 0 " / >  
 < x s d : e l e m e n t   r e f = " n s 2 : M e d i a S e r v i c e F a s t M e t a d a t a "   m i n O c c u r s = " 0 " / >  
 < x s d : e l e m e n t   r e f = " n s 2 : M e d i a S e r v i c e O C R "   m i n O c c u r s = " 0 " / >  
 < x s d : e l e m e n t   r e f = " n s 2 : M e d i a S e r v i c e A u t o T a g s "   m i n O c c u r s = " 0 " / >  
 < x s d : e l e m e n t   r e f = " n s 2 : M e d i a S e r v i c e E v e n t H a s h C o d e "   m i n O c c u r s = " 0 " / >  
 < x s d : e l e m e n t   r e f = " n s 2 : M e d i a S e r v i c e G e n e r a t i o n T i m e "   m i n O c c u r s = " 0 " / >  
 < x s d : e l e m e n t   r e f = " n s 3 : S h a r e d W i t h U s e r s "   m i n O c c u r s = " 0 " / >  
 < x s d : e l e m e n t   r e f = " n s 3 : S h a r e d W i t h D e t a i l s "   m i n O c c u r s = " 0 " / >  
 < x s d : e l e m e n t   r e f = " n s 2 : M e d i a S e r v i c e A u t o K e y P o i n t s "   m i n O c c u r s = " 0 " / >  
 < x s d : e l e m e n t   r e f = " n s 2 : M e d i a S e r v i c e K e y P o i n t s "   m i n O c c u r s = " 0 " / >  
 < x s d : e l e m e n t   r e f = " n s 2 : M e d i a S e r v i c e D a t e T a k e n "   m i n O c c u r s = " 0 " / >  
 < x s d : e l e m e n t   r e f = " n s 2 : S t a t u s "   m i n O c c u r s = " 0 " / >  
 < / x s d : a l l >  
 < / x s d : c o m p l e x T y p e >  
 < / x s d : e l e m e n t >  
 < / x s d : s e q u e n c e >  
 < / x s d : c o m p l e x T y p e >  
 < / x s d : e l e m e n t >  
 < / x s d : s c h e m a >  
 < x s d : s c h e m a   t a r g e t N a m e s p a c e = " 7 1 a f 3 2 4 3 - 3 d d 4 - 4 a 8 d - 8 c 0 d - d d 7 6 d a 1 f 0 2 a 5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M e d i a S e r v i c e M e t a d a t a "   m a : i n d e x = " 8 "   n i l l a b l e = " t r u e "   m a : d i s p l a y N a m e = " M e d i a S e r v i c e M e t a d a t a "   m a : h i d d e n = " t r u e "   m a : i n t e r n a l N a m e = " M e d i a S e r v i c e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F a s t M e t a d a t a "   m a : i n d e x = " 9 "   n i l l a b l e = " t r u e "   m a : d i s p l a y N a m e = " M e d i a S e r v i c e F a s t M e t a d a t a "   m a : h i d d e n = " t r u e "   m a : i n t e r n a l N a m e = " M e d i a S e r v i c e F a s t M e t a d a t a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O C R "   m a : i n d e x = " 1 0 "   n i l l a b l e = " t r u e "   m a : d i s p l a y N a m e = " M e d i a S e r v i c e O C R "   m a : i n t e r n a l N a m e = " M e d i a S e r v i c e O C R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A u t o T a g s "   m a : i n d e x = " 1 1 "   n i l l a b l e = " t r u e "   m a : d i s p l a y N a m e = " M e d i a S e r v i c e A u t o T a g s "   m a : i n t e r n a l N a m e = " M e d i a S e r v i c e A u t o T a g s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E v e n t H a s h C o d e "   m a : i n d e x = " 1 2 "   n i l l a b l e = " t r u e "   m a : d i s p l a y N a m e = " M e d i a S e r v i c e E v e n t H a s h C o d e "   m a : h i d d e n = " t r u e "   m a : i n t e r n a l N a m e = " M e d i a S e r v i c e E v e n t H a s h C o d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G e n e r a t i o n T i m e "   m a : i n d e x = " 1 3 "   n i l l a b l e = " t r u e "   m a : d i s p l a y N a m e = " M e d i a S e r v i c e G e n e r a t i o n T i m e "   m a : h i d d e n = " t r u e "   m a : i n t e r n a l N a m e = " M e d i a S e r v i c e G e n e r a t i o n T i m e "   m a : r e a d O n l y = " t r u e " >  
 < x s d : s i m p l e T y p e >  
 < x s d : r e s t r i c t i o n   b a s e = " d m s : T e x t " / >  
 < / x s d : s i m p l e T y p e >  
 < / x s d : e l e m e n t >  
 < x s d : e l e m e n t   n a m e = " M e d i a S e r v i c e A u t o K e y P o i n t s "   m a : i n d e x = " 1 6 "   n i l l a b l e = " t r u e "   m a : d i s p l a y N a m e = " M e d i a S e r v i c e A u t o K e y P o i n t s "   m a : h i d d e n = " t r u e "   m a : i n t e r n a l N a m e = " M e d i a S e r v i c e A u t o K e y P o i n t s "   m a : r e a d O n l y = " t r u e " >  
 < x s d : s i m p l e T y p e >  
 < x s d : r e s t r i c t i o n   b a s e = " d m s : N o t e " / >  
 < / x s d : s i m p l e T y p e >  
 < / x s d : e l e m e n t >  
 < x s d : e l e m e n t   n a m e = " M e d i a S e r v i c e K e y P o i n t s "   m a : i n d e x = " 1 7 "   n i l l a b l e = " t r u e "   m a : d i s p l a y N a m e = " K e y P o i n t s "   m a : i n t e r n a l N a m e = " M e d i a S e r v i c e K e y P o i n t s "   m a : r e a d O n l y = " f a l s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x s d : e l e m e n t   n a m e = " M e d i a S e r v i c e D a t e T a k e n "   m a : i n d e x = " 1 8 "   n i l l a b l e = " t r u e "   m a : d i s p l a y N a m e = " M e d i a S e r v i c e D a t e T a k e n "   m a : h i d d e n = " t r u e "   m a : i n t e r n a l N a m e = " M e d i a S e r v i c e D a t e T a k e n "   m a : r e a d O n l y = " t r u e " >  
 < x s d : s i m p l e T y p e >  
 < x s d : r e s t r i c t i o n   b a s e = " d m s : T e x t " / >  
 < / x s d : s i m p l e T y p e >  
 < / x s d : e l e m e n t >  
 < x s d : e l e m e n t   n a m e = " S t a t u s "   m a : i n d e x = " 1 9 "   n i l l a b l e = " t r u e "   m a : d i s p l a y N a m e = " S t a t u s "   m a : d e f a u l t = " N o t   s t a r t e d "   m a : f o r m a t = " D r o p d o w n "   m a : i n t e r n a l N a m e = " S t a t u s " >  
 < x s d : s i m p l e T y p e >  
 < x s d : r e s t r i c t i o n   b a s e = " d m s : C h o i c e " >  
 < x s d : e n u m e r a t i o n   v a l u e = " N o t   s t a r t e d " / >  
 < x s d : e n u m e r a t i o n   v a l u e = " I n   P r o g r e s s " / >  
 < x s d : e n u m e r a t i o n   v a l u e = " C o m p l e t e d " / >  
 < / x s d : r e s t r i c t i o n >  
 < / x s d : s i m p l e T y p e >  
 < / x s d : e l e m e n t >  
 < / x s d : s c h e m a >  
 < x s d : s c h e m a   t a r g e t N a m e s p a c e = " 1 6 c 0 5 7 2 7 - a a 7 5 - 4 e 4 a - 9 b 5 f - 8 a 8 0 a 1 1 6 5 8 9 1 "   e l e m e n t F o r m D e f a u l t = " q u a l i f i e d "   x m l n s : x s d = " h t t p : / / w w w . w 3 . o r g / 2 0 0 1 / X M L S c h e m a "   x m l n s : x s = " h t t p : / / w w w . w 3 . o r g / 2 0 0 1 / X M L S c h e m a "   x m l n s : d m s = " h t t p : / / s c h e m a s . m i c r o s o f t . c o m / o f f i c e / 2 0 0 6 / d o c u m e n t M a n a g e m e n t / t y p e s "   x m l n s : p c = " h t t p : / / s c h e m a s . m i c r o s o f t . c o m / o f f i c e / i n f o p a t h / 2 0 0 7 / P a r t n e r C o n t r o l s " >  
 < x s d : i m p o r t   n a m e s p a c e = " h t t p : / / s c h e m a s . m i c r o s o f t . c o m / o f f i c e / 2 0 0 6 / d o c u m e n t M a n a g e m e n t / t y p e s " / >  
 < x s d : i m p o r t   n a m e s p a c e = " h t t p : / / s c h e m a s . m i c r o s o f t . c o m / o f f i c e / i n f o p a t h / 2 0 0 7 / P a r t n e r C o n t r o l s " / >  
 < x s d : e l e m e n t   n a m e = " S h a r e d W i t h U s e r s "   m a : i n d e x = " 1 4 "   n i l l a b l e = " t r u e "   m a : d i s p l a y N a m e = " S h a r e d   W i t h "   m a : i n t e r n a l N a m e = " S h a r e d W i t h U s e r s "   m a : r e a d O n l y = " t r u e " >  
 < x s d : c o m p l e x T y p e >  
 < x s d : c o m p l e x C o n t e n t >  
 < x s d : e x t e n s i o n   b a s e = " d m s : U s e r M u l t i " >  
 < x s d : s e q u e n c e >  
 < x s d : e l e m e n t   n a m e = " U s e r I n f o "   m i n O c c u r s = " 0 "   m a x O c c u r s = " u n b o u n d e d " >  
 < x s d : c o m p l e x T y p e >  
 < x s d : s e q u e n c e >  
 < x s d : e l e m e n t   n a m e = " D i s p l a y N a m e "   t y p e = " x s d : s t r i n g "   m i n O c c u r s = " 0 " / >  
 < x s d : e l e m e n t   n a m e = " A c c o u n t I d "   t y p e = " d m s : U s e r I d "   m i n O c c u r s = " 0 "   n i l l a b l e = " t r u e " / >  
 < x s d : e l e m e n t   n a m e = " A c c o u n t T y p e "   t y p e = " x s d : s t r i n g "   m i n O c c u r s = " 0 " / >  
 < / x s d : s e q u e n c e >  
 < / x s d : c o m p l e x T y p e >  
 < / x s d : e l e m e n t >  
 < / x s d : s e q u e n c e >  
 < / x s d : e x t e n s i o n >  
 < / x s d : c o m p l e x C o n t e n t >  
 < / x s d : c o m p l e x T y p e >  
 < / x s d : e l e m e n t >  
 < x s d : e l e m e n t   n a m e = " S h a r e d W i t h D e t a i l s "   m a : i n d e x = " 1 5 "   n i l l a b l e = " t r u e "   m a : d i s p l a y N a m e = " S h a r e d   W i t h   D e t a i l s "   m a : i n t e r n a l N a m e = " S h a r e d W i t h D e t a i l s "   m a : r e a d O n l y = " t r u e " >  
 < x s d : s i m p l e T y p e >  
 < x s d : r e s t r i c t i o n   b a s e = " d m s : N o t e " >  
 < x s d : m a x L e n g t h   v a l u e = " 2 5 5 " / >  
 < / x s d : r e s t r i c t i o n >  
 < / x s d : s i m p l e T y p e >  
 < / x s d : e l e m e n t >  
 < / x s d : s c h e m a >  
 < x s d : s c h e m a   t a r g e t N a m e s p a c e = " h t t p : / / s c h e m a s . o p e n x m l f o r m a t s . o r g / p a c k a g e / 2 0 0 6 / m e t a d a t a / c o r e - p r o p e r t i e s "   e l e m e n t F o r m D e f a u l t = " q u a l i f i e d "   a t t r i b u t e F o r m D e f a u l t = " u n q u a l i f i e d "   b l o c k D e f a u l t = " # a l l "   x m l n s = " h t t p : / / s c h e m a s . o p e n x m l f o r m a t s . o r g / p a c k a g e / 2 0 0 6 / m e t a d a t a / c o r e - p r o p e r t i e s "   x m l n s : x s d = " h t t p : / / w w w . w 3 . o r g / 2 0 0 1 / X M L S c h e m a "   x m l n s : x s i = " h t t p : / / w w w . w 3 . o r g / 2 0 0 1 / X M L S c h e m a - i n s t a n c e "   x m l n s : d c = " h t t p : / / p u r l . o r g / d c / e l e m e n t s / 1 . 1 / "   x m l n s : d c t e r m s = " h t t p : / / p u r l . o r g / d c / t e r m s / "   x m l n s : o d o c = " h t t p : / / s c h e m a s . m i c r o s o f t . c o m / i n t e r n a l / o b d " >  
 < x s d : i m p o r t   n a m e s p a c e = " h t t p : / / p u r l . o r g / d c / e l e m e n t s / 1 . 1 / "   s c h e m a L o c a t i o n = " h t t p : / / d u b l i n c o r e . o r g / s c h e m a s / x m l s / q d c / 2 0 0 3 / 0 4 / 0 2 / d c . x s d " / >  
 < x s d : i m p o r t   n a m e s p a c e = " h t t p : / / p u r l . o r g / d c / t e r m s / "   s c h e m a L o c a t i o n = " h t t p : / / d u b l i n c o r e . o r g / s c h e m a s / x m l s / q d c / 2 0 0 3 / 0 4 / 0 2 / d c t e r m s . x s d " / >  
 < x s d : e l e m e n t   n a m e = " c o r e P r o p e r t i e s "   t y p e = " C T _ c o r e P r o p e r t i e s " / >  
 < x s d : c o m p l e x T y p e   n a m e = " C T _ c o r e P r o p e r t i e s " >  
 < x s d : a l l >  
 < x s d : e l e m e n t   r e f = " d c : c r e a t o r "   m i n O c c u r s = " 0 "   m a x O c c u r s = " 1 " / >  
 < x s d : e l e m e n t   r e f = " d c t e r m s : c r e a t e d "   m i n O c c u r s = " 0 "   m a x O c c u r s = " 1 " / >  
 < x s d : e l e m e n t   r e f = " d c : i d e n t i f i e r "   m i n O c c u r s = " 0 "   m a x O c c u r s = " 1 " / >  
 < x s d : e l e m e n t   n a m e = " c o n t e n t T y p e "   m i n O c c u r s = " 0 "   m a x O c c u r s = " 1 "   t y p e = " x s d : s t r i n g "   m a : i n d e x = " 0 "   m a : d i s p l a y N a m e = " C o n t e n t   T y p e " / >  
 < x s d : e l e m e n t   r e f = " d c : t i t l e "   m i n O c c u r s = " 0 "   m a x O c c u r s = " 1 "   m a : i n d e x = " 4 "   m a : d i s p l a y N a m e = " T i t l e " / >  
 < x s d : e l e m e n t   r e f = " d c : s u b j e c t "   m i n O c c u r s = " 0 "   m a x O c c u r s = " 1 " / >  
 < x s d : e l e m e n t   r e f = " d c : d e s c r i p t i o n "   m i n O c c u r s = " 0 "   m a x O c c u r s = " 1 " / >  
 < x s d : e l e m e n t   n a m e = " k e y w o r d s "   m i n O c c u r s = " 0 "   m a x O c c u r s = " 1 "   t y p e = " x s d : s t r i n g " / >  
 < x s d : e l e m e n t   r e f = " d c : l a n g u a g e "   m i n O c c u r s = " 0 "   m a x O c c u r s = " 1 " / >  
 < x s d : e l e m e n t   n a m e = " c a t e g o r y "   m i n O c c u r s = " 0 "   m a x O c c u r s = " 1 "   t y p e = " x s d : s t r i n g " / >  
 < x s d : e l e m e n t   n a m e = " v e r s i o n "   m i n O c c u r s = " 0 "   m a x O c c u r s = " 1 "   t y p e = " x s d : s t r i n g " / >  
 < x s d : e l e m e n t   n a m e = " r e v i s i o n "   m i n O c c u r s = " 0 "   m a x O c c u r s = " 1 "   t y p e = " x s d : s t r i n g " >  
 < x s d : a n n o t a t i o n >  
 < x s d : d o c u m e n t a t i o n >  
                                                 T h i s   v a l u e   i n d i c a t e s   t h e   n u m b e r   o f   s a v e s   o r   r e v i s i o n s .   T h e   a p p l i c a t i o n   i s   r e s p o n s i b l e   f o r   u p d a t i n g   t h i s   v a l u e   a f t e r   e a c h   r e v i s i o n .  
                                         < / x s d : d o c u m e n t a t i o n >  
 < / x s d : a n n o t a t i o n >  
 < / x s d : e l e m e n t >  
 < x s d : e l e m e n t   n a m e = " l a s t M o d i f i e d B y "   m i n O c c u r s = " 0 "   m a x O c c u r s = " 1 "   t y p e = " x s d : s t r i n g " / >  
 < x s d : e l e m e n t   r e f = " d c t e r m s : m o d i f i e d "   m i n O c c u r s = " 0 "   m a x O c c u r s = " 1 " / >  
 < x s d : e l e m e n t   n a m e = " c o n t e n t S t a t u s "   m i n O c c u r s = " 0 "   m a x O c c u r s = " 1 "   t y p e = " x s d : s t r i n g " / >  
 < / x s d : a l l >  
 < / x s d : c o m p l e x T y p e >  
 < / x s d : s c h e m a >  
 < x s : s c h e m a   t a r g e t N a m e s p a c e = " h t t p : / / s c h e m a s . m i c r o s o f t . c o m / o f f i c e / i n f o p a t h / 2 0 0 7 / P a r t n e r C o n t r o l s "   e l e m e n t F o r m D e f a u l t = " q u a l i f i e d "   a t t r i b u t e F o r m D e f a u l t = " u n q u a l i f i e d "   x m l n s : p c = " h t t p : / / s c h e m a s . m i c r o s o f t . c o m / o f f i c e / i n f o p a t h / 2 0 0 7 / P a r t n e r C o n t r o l s "   x m l n s : x s = " h t t p : / / w w w . w 3 . o r g / 2 0 0 1 / X M L S c h e m a " >  
 < x s : e l e m e n t   n a m e = " P e r s o n " >  
 < x s : c o m p l e x T y p e >  
 < x s : s e q u e n c e >  
 < x s : e l e m e n t   r e f = " p c : D i s p l a y N a m e "   m i n O c c u r s = " 0 " > < / x s : e l e m e n t >  
 < x s : e l e m e n t   r e f = " p c : A c c o u n t I d "   m i n O c c u r s = " 0 " > < / x s : e l e m e n t >  
 < x s : e l e m e n t   r e f = " p c : A c c o u n t T y p e "   m i n O c c u r s = " 0 " > < / x s : e l e m e n t >  
 < / x s : s e q u e n c e >  
 < / x s : c o m p l e x T y p e >  
 < / x s : e l e m e n t >  
 < x s : e l e m e n t   n a m e = " D i s p l a y N a m e "   t y p e = " x s : s t r i n g " > < / x s : e l e m e n t >  
 < x s : e l e m e n t   n a m e = " A c c o u n t I d "   t y p e = " x s : s t r i n g " > < / x s : e l e m e n t >  
 < x s : e l e m e n t   n a m e = " A c c o u n t T y p e "   t y p e = " x s : s t r i n g " > < / x s : e l e m e n t >  
 < x s : e l e m e n t   n a m e = " B D C A s s o c i a t e d E n t i t y " >  
 < x s : c o m p l e x T y p e >  
 < x s : s e q u e n c e >  
 < x s : e l e m e n t   r e f = " p c : B D C E n t i t y "   m i n O c c u r s = " 0 "   m a x O c c u r s = " u n b o u n d e d " > < / x s : e l e m e n t >  
 < / x s : s e q u e n c e >  
 < x s : a t t r i b u t e   r e f = " p c : E n t i t y N a m e s p a c e " > < / x s : a t t r i b u t e >  
 < x s : a t t r i b u t e   r e f = " p c : E n t i t y N a m e " > < / x s : a t t r i b u t e >  
 < x s : a t t r i b u t e   r e f = " p c : S y s t e m I n s t a n c e N a m e " > < / x s : a t t r i b u t e >  
 < x s : a t t r i b u t e   r e f = " p c : A s s o c i a t i o n N a m e " > < / x s : a t t r i b u t e >  
 < / x s : c o m p l e x T y p e >  
 < / x s : e l e m e n t >  
 < x s : a t t r i b u t e   n a m e = " E n t i t y N a m e s p a c e "   t y p e = " x s : s t r i n g " > < / x s : a t t r i b u t e >  
 < x s : a t t r i b u t e   n a m e = " E n t i t y N a m e "   t y p e = " x s : s t r i n g " > < / x s : a t t r i b u t e >  
 < x s : a t t r i b u t e   n a m e = " S y s t e m I n s t a n c e N a m e "   t y p e = " x s : s t r i n g " > < / x s : a t t r i b u t e >  
 < x s : a t t r i b u t e   n a m e = " A s s o c i a t i o n N a m e "   t y p e = " x s : s t r i n g " > < / x s : a t t r i b u t e >  
 < x s : e l e m e n t   n a m e = " B D C E n t i t y " >  
 < x s : c o m p l e x T y p e >  
 < x s : s e q u e n c e >  
 < x s : e l e m e n t   r e f = " p c : E n t i t y D i s p l a y N a m e "   m i n O c c u r s = " 0 " > < / x s : e l e m e n t >  
 < x s : e l e m e n t   r e f = " p c : E n t i t y I n s t a n c e R e f e r e n c e "   m i n O c c u r s = " 0 " > < / x s : e l e m e n t >  
 < x s : e l e m e n t   r e f = " p c : E n t i t y I d 1 "   m i n O c c u r s = " 0 " > < / x s : e l e m e n t >  
 < x s : e l e m e n t   r e f = " p c : E n t i t y I d 2 "   m i n O c c u r s = " 0 " > < / x s : e l e m e n t >  
 < x s : e l e m e n t   r e f = " p c : E n t i t y I d 3 "   m i n O c c u r s = " 0 " > < / x s : e l e m e n t >  
 < x s : e l e m e n t   r e f = " p c : E n t i t y I d 4 "   m i n O c c u r s = " 0 " > < / x s : e l e m e n t >  
 < x s : e l e m e n t   r e f = " p c : E n t i t y I d 5 "   m i n O c c u r s = " 0 " > < / x s : e l e m e n t >  
 < / x s : s e q u e n c e >  
 < / x s : c o m p l e x T y p e >  
 < / x s : e l e m e n t >  
 < x s : e l e m e n t   n a m e = " E n t i t y D i s p l a y N a m e "   t y p e = " x s : s t r i n g " > < / x s : e l e m e n t >  
 < x s : e l e m e n t   n a m e = " E n t i t y I n s t a n c e R e f e r e n c e "   t y p e = " x s : s t r i n g " > < / x s : e l e m e n t >  
 < x s : e l e m e n t   n a m e = " E n t i t y I d 1 "   t y p e = " x s : s t r i n g " > < / x s : e l e m e n t >  
 < x s : e l e m e n t   n a m e = " E n t i t y I d 2 "   t y p e = " x s : s t r i n g " > < / x s : e l e m e n t >  
 < x s : e l e m e n t   n a m e = " E n t i t y I d 3 "   t y p e = " x s : s t r i n g " > < / x s : e l e m e n t >  
 < x s : e l e m e n t   n a m e = " E n t i t y I d 4 "   t y p e = " x s : s t r i n g " > < / x s : e l e m e n t >  
 < x s : e l e m e n t   n a m e = " E n t i t y I d 5 "   t y p e = " x s : s t r i n g " > < / x s : e l e m e n t >  
 < x s : e l e m e n t   n a m e = " T e r m s " >  
 < x s : c o m p l e x T y p e >  
 < x s : s e q u e n c e >  
 < x s : e l e m e n t   r e f = " p c : T e r m I n f o "   m i n O c c u r s = " 0 "   m a x O c c u r s = " u n b o u n d e d " > < / x s : e l e m e n t >  
 < / x s : s e q u e n c e >  
 < / x s : c o m p l e x T y p e >  
 < / x s : e l e m e n t >  
 < x s : e l e m e n t   n a m e = " T e r m I n f o " >  
 < x s : c o m p l e x T y p e >  
 < x s : s e q u e n c e >  
 < x s : e l e m e n t   r e f = " p c : T e r m N a m e "   m i n O c c u r s = " 0 " > < / x s : e l e m e n t >  
 < x s : e l e m e n t   r e f = " p c : T e r m I d "   m i n O c c u r s = " 0 " > < / x s : e l e m e n t >  
 < / x s : s e q u e n c e >  
 < / x s : c o m p l e x T y p e >  
 < / x s : e l e m e n t >  
 < x s : e l e m e n t   n a m e = " T e r m N a m e "   t y p e = " x s : s t r i n g " > < / x s : e l e m e n t >  
 < x s : e l e m e n t   n a m e = " T e r m I d "   t y p e = " x s : s t r i n g " > < / x s : e l e m e n t >  
 < / x s : s c h e m a >  
 < / c t : c o n t e n t T y p e S c h e m a > 
</file>

<file path=customXml/item3.xml>��< ? m s o - c o n t e n t T y p e ? > < F o r m T e m p l a t e s   x m l n s = " h t t p : / / s c h e m a s . m i c r o s o f t . c o m / s h a r e p o i n t / v 3 / c o n t e n t t y p e / f o r m s " > < D i s p l a y > D o c u m e n t L i b r a r y F o r m < / D i s p l a y > < E d i t > D o c u m e n t L i b r a r y F o r m < / E d i t > < N e w > D o c u m e n t L i b r a r y F o r m < / N e w > < / F o r m T e m p l a t e s > 
</file>

<file path=customXml/itemProps1.xml><?xml version="1.0" encoding="utf-8"?>
<ds:datastoreItem xmlns:ds="http://schemas.openxmlformats.org/officeDocument/2006/customXml" ds:itemID="{A4E879E6-8FFE-4154-8F2A-F7518B89B376}">
  <ds:schemaRefs/>
</ds:datastoreItem>
</file>

<file path=customXml/itemProps2.xml><?xml version="1.0" encoding="utf-8"?>
<ds:datastoreItem xmlns:ds="http://schemas.openxmlformats.org/officeDocument/2006/customXml" ds:itemID="{A941CA7C-A0BF-44EF-B2E5-7539C3B9B0B6}">
  <ds:schemaRefs/>
</ds:datastoreItem>
</file>

<file path=customXml/itemProps3.xml><?xml version="1.0" encoding="utf-8"?>
<ds:datastoreItem xmlns:ds="http://schemas.openxmlformats.org/officeDocument/2006/customXml" ds:itemID="{7E0A2CB4-6869-426F-8BC4-A32C90CBE26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0</TotalTime>
  <Words>2680</Words>
  <Application>WPS Presentation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Times New Roman</vt:lpstr>
      <vt:lpstr>Wingdings</vt:lpstr>
      <vt:lpstr>Microsoft YaHei</vt:lpstr>
      <vt:lpstr>Arial Unicode MS</vt:lpstr>
      <vt:lpstr>Cambria</vt:lpstr>
      <vt:lpstr>RetrospectVTI</vt:lpstr>
      <vt:lpstr>ANALISI DELLA LETTERATURA E STATO DELL’ARTE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Kikka Giuli</cp:lastModifiedBy>
  <cp:revision>54</cp:revision>
  <dcterms:created xsi:type="dcterms:W3CDTF">2022-02-27T17:36:00Z</dcterms:created>
  <dcterms:modified xsi:type="dcterms:W3CDTF">2024-05-10T06:13:13Z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32179A56C7264037A437ADC6F65BBBEB_13</vt:lpwstr>
  </property>
  <property fmtid="{D5CDD505-2E9C-101B-9397-08002B2CF9AE}" pid="4" name="KSOProductBuildVer">
    <vt:lpwstr>1033-12.2.0.13489</vt:lpwstr>
  </property>
</Properties>
</file>